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9" r:id="rId4"/>
    <p:sldId id="269" r:id="rId5"/>
    <p:sldId id="270" r:id="rId6"/>
    <p:sldId id="272" r:id="rId7"/>
    <p:sldId id="282" r:id="rId8"/>
    <p:sldId id="283" r:id="rId9"/>
    <p:sldId id="273" r:id="rId10"/>
    <p:sldId id="298" r:id="rId11"/>
    <p:sldId id="284" r:id="rId12"/>
    <p:sldId id="286" r:id="rId13"/>
    <p:sldId id="285" r:id="rId14"/>
    <p:sldId id="274" r:id="rId15"/>
    <p:sldId id="299" r:id="rId16"/>
    <p:sldId id="296" r:id="rId17"/>
    <p:sldId id="287" r:id="rId18"/>
    <p:sldId id="288" r:id="rId19"/>
    <p:sldId id="289" r:id="rId20"/>
    <p:sldId id="275" r:id="rId21"/>
    <p:sldId id="276" r:id="rId22"/>
    <p:sldId id="292" r:id="rId23"/>
    <p:sldId id="293" r:id="rId24"/>
    <p:sldId id="277" r:id="rId25"/>
    <p:sldId id="279" r:id="rId26"/>
    <p:sldId id="297" r:id="rId27"/>
    <p:sldId id="290" r:id="rId28"/>
    <p:sldId id="281" r:id="rId29"/>
    <p:sldId id="295" r:id="rId30"/>
    <p:sldId id="291" r:id="rId31"/>
  </p:sldIdLst>
  <p:sldSz cx="18288000" cy="10287000"/>
  <p:notesSz cx="18288000" cy="10287000"/>
  <p:embeddedFontLst>
    <p:embeddedFont>
      <p:font typeface="G마켓 산스 TTF Bold" panose="02000000000000000000" pitchFamily="2" charset="-127"/>
      <p:bold r:id="rId33"/>
    </p:embeddedFont>
    <p:embeddedFont>
      <p:font typeface="G마켓 산스 TTF Medium" panose="02000000000000000000" pitchFamily="2" charset="-127"/>
      <p:regular r:id="rId34"/>
    </p:embeddedFont>
    <p:embeddedFont>
      <p:font typeface="나눔스퀘어_ac Bold" panose="020B0600000101010101" pitchFamily="50" charset="-127"/>
      <p:bold r:id="rId35"/>
    </p:embeddedFont>
    <p:embeddedFont>
      <p:font typeface="나눔스퀘어_ac ExtraBold" panose="020B0600000101010101" pitchFamily="50" charset="-127"/>
      <p:bold r:id="rId36"/>
    </p:embeddedFont>
    <p:embeddedFont>
      <p:font typeface="맑은 고딕" panose="020B0503020000020004" pitchFamily="50" charset="-12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FFFF99"/>
    <a:srgbClr val="00643E"/>
    <a:srgbClr val="FFFF00"/>
    <a:srgbClr val="D9D9D9"/>
    <a:srgbClr val="F0F0F0"/>
    <a:srgbClr val="D1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3" d="100"/>
          <a:sy n="53" d="100"/>
        </p:scale>
        <p:origin x="802" y="58"/>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34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7924800" cy="51613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10360379" y="0"/>
            <a:ext cx="7924800" cy="516136"/>
          </a:xfrm>
          <a:prstGeom prst="rect">
            <a:avLst/>
          </a:prstGeom>
        </p:spPr>
        <p:txBody>
          <a:bodyPr vert="horz" lIns="91440" tIns="45720" rIns="91440" bIns="45720" rtlCol="0"/>
          <a:lstStyle>
            <a:lvl1pPr algn="r">
              <a:defRPr sz="1200"/>
            </a:lvl1pPr>
          </a:lstStyle>
          <a:p>
            <a:fld id="{5B4D7DDF-994A-41CB-AEB2-446724A9D5C5}" type="datetimeFigureOut">
              <a:rPr lang="ko-KR" altLang="en-US" smtClean="0"/>
              <a:t>2022-05-26</a:t>
            </a:fld>
            <a:endParaRPr lang="ko-KR" altLang="en-US"/>
          </a:p>
        </p:txBody>
      </p:sp>
      <p:sp>
        <p:nvSpPr>
          <p:cNvPr id="4" name="슬라이드 이미지 개체 틀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828800" y="4950619"/>
            <a:ext cx="14630400" cy="4050506"/>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771757"/>
            <a:ext cx="7924800" cy="51524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10360379" y="0"/>
            <a:ext cx="7924800" cy="515243"/>
          </a:xfrm>
          <a:prstGeom prst="rect">
            <a:avLst/>
          </a:prstGeom>
        </p:spPr>
        <p:txBody>
          <a:bodyPr vert="horz" lIns="91440" tIns="45720" rIns="91440" bIns="45720" rtlCol="0" anchor="b"/>
          <a:lstStyle>
            <a:lvl1pPr algn="r">
              <a:defRPr sz="1200"/>
            </a:lvl1pPr>
          </a:lstStyle>
          <a:p>
            <a:fld id="{DA03096E-CC4E-4CB5-9833-4F36A180848B}" type="slidenum">
              <a:rPr lang="ko-KR" altLang="en-US" smtClean="0"/>
              <a:t>‹#›</a:t>
            </a:fld>
            <a:endParaRPr lang="ko-KR" altLang="en-US"/>
          </a:p>
        </p:txBody>
      </p:sp>
    </p:spTree>
    <p:extLst>
      <p:ext uri="{BB962C8B-B14F-4D97-AF65-F5344CB8AC3E}">
        <p14:creationId xmlns:p14="http://schemas.microsoft.com/office/powerpoint/2010/main" val="401560362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5</a:t>
            </a:fld>
            <a:endParaRPr lang="ko-KR" altLang="en-US"/>
          </a:p>
        </p:txBody>
      </p:sp>
    </p:spTree>
    <p:extLst>
      <p:ext uri="{BB962C8B-B14F-4D97-AF65-F5344CB8AC3E}">
        <p14:creationId xmlns:p14="http://schemas.microsoft.com/office/powerpoint/2010/main" val="58118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27</a:t>
            </a:fld>
            <a:endParaRPr lang="ko-KR" altLang="en-US"/>
          </a:p>
        </p:txBody>
      </p:sp>
    </p:spTree>
    <p:extLst>
      <p:ext uri="{BB962C8B-B14F-4D97-AF65-F5344CB8AC3E}">
        <p14:creationId xmlns:p14="http://schemas.microsoft.com/office/powerpoint/2010/main" val="297511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8</a:t>
            </a:fld>
            <a:endParaRPr lang="ko-KR" altLang="en-US"/>
          </a:p>
        </p:txBody>
      </p:sp>
    </p:spTree>
    <p:extLst>
      <p:ext uri="{BB962C8B-B14F-4D97-AF65-F5344CB8AC3E}">
        <p14:creationId xmlns:p14="http://schemas.microsoft.com/office/powerpoint/2010/main" val="329637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14</a:t>
            </a:fld>
            <a:endParaRPr lang="ko-KR" altLang="en-US"/>
          </a:p>
        </p:txBody>
      </p:sp>
    </p:spTree>
    <p:extLst>
      <p:ext uri="{BB962C8B-B14F-4D97-AF65-F5344CB8AC3E}">
        <p14:creationId xmlns:p14="http://schemas.microsoft.com/office/powerpoint/2010/main" val="162505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15</a:t>
            </a:fld>
            <a:endParaRPr lang="ko-KR" altLang="en-US"/>
          </a:p>
        </p:txBody>
      </p:sp>
    </p:spTree>
    <p:extLst>
      <p:ext uri="{BB962C8B-B14F-4D97-AF65-F5344CB8AC3E}">
        <p14:creationId xmlns:p14="http://schemas.microsoft.com/office/powerpoint/2010/main" val="71785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16</a:t>
            </a:fld>
            <a:endParaRPr lang="ko-KR" altLang="en-US"/>
          </a:p>
        </p:txBody>
      </p:sp>
    </p:spTree>
    <p:extLst>
      <p:ext uri="{BB962C8B-B14F-4D97-AF65-F5344CB8AC3E}">
        <p14:creationId xmlns:p14="http://schemas.microsoft.com/office/powerpoint/2010/main" val="240420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18</a:t>
            </a:fld>
            <a:endParaRPr lang="ko-KR" altLang="en-US"/>
          </a:p>
        </p:txBody>
      </p:sp>
    </p:spTree>
    <p:extLst>
      <p:ext uri="{BB962C8B-B14F-4D97-AF65-F5344CB8AC3E}">
        <p14:creationId xmlns:p14="http://schemas.microsoft.com/office/powerpoint/2010/main" val="99169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19</a:t>
            </a:fld>
            <a:endParaRPr lang="ko-KR" altLang="en-US"/>
          </a:p>
        </p:txBody>
      </p:sp>
    </p:spTree>
    <p:extLst>
      <p:ext uri="{BB962C8B-B14F-4D97-AF65-F5344CB8AC3E}">
        <p14:creationId xmlns:p14="http://schemas.microsoft.com/office/powerpoint/2010/main" val="292186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25</a:t>
            </a:fld>
            <a:endParaRPr lang="ko-KR" altLang="en-US"/>
          </a:p>
        </p:txBody>
      </p:sp>
    </p:spTree>
    <p:extLst>
      <p:ext uri="{BB962C8B-B14F-4D97-AF65-F5344CB8AC3E}">
        <p14:creationId xmlns:p14="http://schemas.microsoft.com/office/powerpoint/2010/main" val="313907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A03096E-CC4E-4CB5-9833-4F36A180848B}" type="slidenum">
              <a:rPr lang="ko-KR" altLang="en-US" smtClean="0"/>
              <a:t>26</a:t>
            </a:fld>
            <a:endParaRPr lang="ko-KR" altLang="en-US"/>
          </a:p>
        </p:txBody>
      </p:sp>
    </p:spTree>
    <p:extLst>
      <p:ext uri="{BB962C8B-B14F-4D97-AF65-F5344CB8AC3E}">
        <p14:creationId xmlns:p14="http://schemas.microsoft.com/office/powerpoint/2010/main" val="17485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1B597C-B84F-4E9C-A15B-3F6A0CD81E2F}" type="datetime1">
              <a:rPr lang="en-US" altLang="ko-KR"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5392400" y="495300"/>
            <a:ext cx="2133600" cy="365125"/>
          </a:xfrm>
        </p:spPr>
        <p:txBody>
          <a:bodyPr/>
          <a:lstStyle>
            <a:lvl1pPr>
              <a:defRPr sz="1600">
                <a:solidFill>
                  <a:schemeClr val="tx1"/>
                </a:solidFill>
              </a:defRPr>
            </a:lvl1pPr>
          </a:lstStyle>
          <a:p>
            <a:fld id="{B1393E5F-521B-4CAD-9D3A-AE923D912DC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CE647D-0B5D-487C-BCCD-D2BF70A06133}" type="datetime1">
              <a:rPr lang="en-US" altLang="ko-KR"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849958-ED36-487C-852B-7C6574935A06}" type="datetime1">
              <a:rPr lang="en-US" altLang="ko-KR"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84C3C2-0DBB-40D0-B493-3F82C364C9BF}" type="datetime1">
              <a:rPr lang="en-US" altLang="ko-KR"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27253B-C5B7-4ACE-92B8-AB6BC6FD8482}" type="datetime1">
              <a:rPr lang="en-US" altLang="ko-KR"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24FD71-5653-4C38-9832-B66B6378ABF0}" type="datetime1">
              <a:rPr lang="en-US" altLang="ko-KR"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E8AB48-B9FB-49E3-9625-39710009ED2E}" type="datetime1">
              <a:rPr lang="en-US" altLang="ko-KR" smtClean="0"/>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28BC53-A1CD-4871-8CDD-85161C3DC3CC}" type="datetime1">
              <a:rPr lang="en-US" altLang="ko-KR" smtClean="0"/>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FAE42-4796-49C7-B79C-34F70C90B39F}" type="datetime1">
              <a:rPr lang="en-US" altLang="ko-KR" smtClean="0"/>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775B15-8EDC-41F4-96B8-E26D0492B1BC}" type="datetime1">
              <a:rPr lang="en-US" altLang="ko-KR"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023AD3-B654-44BC-BBC4-442E6DB5109E}" type="datetime1">
              <a:rPr lang="en-US" altLang="ko-KR"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55612-AB9B-488F-B255-5F10CB65FDAA}" type="datetime1">
              <a:rPr lang="en-US" altLang="ko-KR" smtClean="0"/>
              <a:t>5/26/2022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4.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4.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4.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007/978-3-642-16355-5_5" TargetMode="External"/><Relationship Id="rId3" Type="http://schemas.openxmlformats.org/officeDocument/2006/relationships/image" Target="../media/image6.png"/><Relationship Id="rId7" Type="http://schemas.openxmlformats.org/officeDocument/2006/relationships/hyperlink" Target="https://doi.org/10.1145/1889681.1889683"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doi.org/10.1016/j.neucom.2020.03.080" TargetMode="External"/><Relationship Id="rId5" Type="http://schemas.openxmlformats.org/officeDocument/2006/relationships/hyperlink" Target="https://doi.org/10.1145/1526709.1526816"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www.microsoft.com/en-us/research/publication/geolife-gps-trajectory-dataset-user-guide/" TargetMode="External"/><Relationship Id="rId5" Type="http://schemas.openxmlformats.org/officeDocument/2006/relationships/image" Target="../media/image9.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0F0F0"/>
        </a:solidFill>
        <a:effectLst/>
      </p:bgPr>
    </p:bg>
    <p:spTree>
      <p:nvGrpSpPr>
        <p:cNvPr id="1" name=""/>
        <p:cNvGrpSpPr/>
        <p:nvPr/>
      </p:nvGrpSpPr>
      <p:grpSpPr>
        <a:xfrm>
          <a:off x="0" y="0"/>
          <a:ext cx="0" cy="0"/>
          <a:chOff x="0" y="0"/>
          <a:chExt cx="0" cy="0"/>
        </a:xfrm>
      </p:grpSpPr>
      <p:sp>
        <p:nvSpPr>
          <p:cNvPr id="2" name="Object 2"/>
          <p:cNvSpPr txBox="1"/>
          <p:nvPr/>
        </p:nvSpPr>
        <p:spPr>
          <a:xfrm>
            <a:off x="2590800" y="2431041"/>
            <a:ext cx="14960782" cy="2800767"/>
          </a:xfrm>
          <a:prstGeom prst="rect">
            <a:avLst/>
          </a:prstGeom>
          <a:noFill/>
        </p:spPr>
        <p:txBody>
          <a:bodyPr wrap="square" rtlCol="0" anchor="ctr">
            <a:spAutoFit/>
          </a:bodyPr>
          <a:lstStyle/>
          <a:p>
            <a:pPr algn="r"/>
            <a:r>
              <a:rPr lang="en-US" sz="8800" b="1"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LSTM</a:t>
            </a:r>
            <a:r>
              <a:rPr lang="en-US" sz="8800"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을 이용한 </a:t>
            </a:r>
            <a:r>
              <a:rPr lang="en-US" sz="8800" b="1"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사용자 맞춤</a:t>
            </a:r>
            <a:r>
              <a:rPr lang="en-US" sz="8800"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 </a:t>
            </a:r>
          </a:p>
          <a:p>
            <a:pPr algn="r"/>
            <a:r>
              <a:rPr lang="en-US" sz="8800"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여행 경로 </a:t>
            </a:r>
            <a:r>
              <a:rPr lang="en-US" sz="8800" b="1"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추천 모델</a:t>
            </a:r>
            <a:r>
              <a:rPr lang="en-US" sz="8800" kern="0" spc="200" dirty="0">
                <a:solidFill>
                  <a:srgbClr val="353535"/>
                </a:solidFill>
                <a:latin typeface="나눔스퀘어_ac ExtraBold" panose="020B0600000101010101" pitchFamily="50" charset="-127"/>
                <a:ea typeface="나눔스퀘어_ac ExtraBold" panose="020B0600000101010101" pitchFamily="50" charset="-127"/>
                <a:cs typeface="S-Core Dream 2 ExtraLight" pitchFamily="34" charset="0"/>
              </a:rPr>
              <a:t> 연구</a:t>
            </a:r>
            <a:endParaRPr lang="en-US" dirty="0">
              <a:latin typeface="나눔스퀘어_ac ExtraBold" panose="020B0600000101010101" pitchFamily="50" charset="-127"/>
              <a:ea typeface="나눔스퀘어_ac ExtraBold" panose="020B0600000101010101" pitchFamily="50" charset="-127"/>
            </a:endParaRPr>
          </a:p>
        </p:txBody>
      </p:sp>
      <p:sp>
        <p:nvSpPr>
          <p:cNvPr id="3" name="Object 3"/>
          <p:cNvSpPr txBox="1"/>
          <p:nvPr/>
        </p:nvSpPr>
        <p:spPr>
          <a:xfrm>
            <a:off x="476514" y="1167284"/>
            <a:ext cx="2898915" cy="323165"/>
          </a:xfrm>
          <a:prstGeom prst="rect">
            <a:avLst/>
          </a:prstGeom>
          <a:noFill/>
        </p:spPr>
        <p:txBody>
          <a:bodyPr wrap="square" rtlCol="0" anchor="ctr">
            <a:spAutoFit/>
          </a:bodyPr>
          <a:lstStyle/>
          <a:p>
            <a:pPr algn="ctr"/>
            <a:r>
              <a:rPr lang="en-US" sz="1500" kern="0" spc="200" dirty="0">
                <a:solidFill>
                  <a:srgbClr val="000000"/>
                </a:solidFill>
                <a:latin typeface="G마켓 산스 TTF Bold" panose="02000000000000000000" pitchFamily="2" charset="-127"/>
                <a:ea typeface="G마켓 산스 TTF Bold" panose="02000000000000000000" pitchFamily="2" charset="-127"/>
                <a:cs typeface="Gmarket Sans Bold" pitchFamily="34" charset="0"/>
              </a:rPr>
              <a:t>15 PHOENIX</a:t>
            </a:r>
            <a:endParaRPr lang="en-US" dirty="0">
              <a:latin typeface="G마켓 산스 TTF Bold" panose="02000000000000000000" pitchFamily="2" charset="-127"/>
              <a:ea typeface="G마켓 산스 TTF Bold" panose="02000000000000000000" pitchFamily="2" charset="-127"/>
            </a:endParaRPr>
          </a:p>
        </p:txBody>
      </p:sp>
      <p:sp>
        <p:nvSpPr>
          <p:cNvPr id="4" name="Object 4"/>
          <p:cNvSpPr txBox="1"/>
          <p:nvPr/>
        </p:nvSpPr>
        <p:spPr>
          <a:xfrm>
            <a:off x="8270448" y="8115300"/>
            <a:ext cx="9116468" cy="1261884"/>
          </a:xfrm>
          <a:prstGeom prst="rect">
            <a:avLst/>
          </a:prstGeom>
          <a:noFill/>
        </p:spPr>
        <p:txBody>
          <a:bodyPr wrap="square" rtlCol="0" anchor="t">
            <a:spAutoFit/>
          </a:bodyPr>
          <a:lstStyle/>
          <a:p>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이화여자대학교 캡스톤디자인프로젝트</a:t>
            </a:r>
          </a:p>
          <a:p>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최종발표 15팀 피닉스</a:t>
            </a:r>
          </a:p>
          <a:p>
            <a:pPr algn="r"/>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1976371 조서영</a:t>
            </a:r>
          </a:p>
          <a:p>
            <a:pPr algn="r"/>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1968002 김민선</a:t>
            </a:r>
            <a:endParaRPr lang="en-US" dirty="0">
              <a:latin typeface="G마켓 산스 TTF Medium" panose="02000000000000000000" pitchFamily="2" charset="-127"/>
              <a:ea typeface="G마켓 산스 TTF Medium" panose="02000000000000000000" pitchFamily="2" charset="-127"/>
            </a:endParaRPr>
          </a:p>
        </p:txBody>
      </p:sp>
      <p:grpSp>
        <p:nvGrpSpPr>
          <p:cNvPr id="1001" name="그룹 1001"/>
          <p:cNvGrpSpPr/>
          <p:nvPr/>
        </p:nvGrpSpPr>
        <p:grpSpPr>
          <a:xfrm>
            <a:off x="8270448" y="7756456"/>
            <a:ext cx="9116468" cy="99503"/>
            <a:chOff x="8270448" y="7756456"/>
            <a:chExt cx="9116468" cy="99503"/>
          </a:xfrm>
        </p:grpSpPr>
        <p:pic>
          <p:nvPicPr>
            <p:cNvPr id="6" name="Object 5"/>
            <p:cNvPicPr>
              <a:picLocks noChangeAspect="1"/>
            </p:cNvPicPr>
            <p:nvPr/>
          </p:nvPicPr>
          <p:blipFill>
            <a:blip r:embed="rId2" cstate="print"/>
            <a:stretch>
              <a:fillRect/>
            </a:stretch>
          </p:blipFill>
          <p:spPr>
            <a:xfrm>
              <a:off x="8270448" y="7756456"/>
              <a:ext cx="9116468" cy="99503"/>
            </a:xfrm>
            <a:prstGeom prst="rect">
              <a:avLst/>
            </a:prstGeom>
          </p:spPr>
        </p:pic>
      </p:grpSp>
      <p:grpSp>
        <p:nvGrpSpPr>
          <p:cNvPr id="1002" name="그룹 1002"/>
          <p:cNvGrpSpPr/>
          <p:nvPr/>
        </p:nvGrpSpPr>
        <p:grpSpPr>
          <a:xfrm>
            <a:off x="975562" y="937438"/>
            <a:ext cx="1932610" cy="123892"/>
            <a:chOff x="975562" y="937438"/>
            <a:chExt cx="1932610" cy="123892"/>
          </a:xfrm>
        </p:grpSpPr>
        <p:pic>
          <p:nvPicPr>
            <p:cNvPr id="9" name="Object 8"/>
            <p:cNvPicPr>
              <a:picLocks noChangeAspect="1"/>
            </p:cNvPicPr>
            <p:nvPr/>
          </p:nvPicPr>
          <p:blipFill>
            <a:blip r:embed="rId3" cstate="print"/>
            <a:stretch>
              <a:fillRect/>
            </a:stretch>
          </p:blipFill>
          <p:spPr>
            <a:xfrm>
              <a:off x="975562" y="937438"/>
              <a:ext cx="1932610" cy="123892"/>
            </a:xfrm>
            <a:prstGeom prst="rect">
              <a:avLst/>
            </a:prstGeom>
          </p:spPr>
        </p:pic>
      </p:grpSp>
      <p:sp>
        <p:nvSpPr>
          <p:cNvPr id="5" name="슬라이드 번호 개체 틀 4">
            <a:extLst>
              <a:ext uri="{FF2B5EF4-FFF2-40B4-BE49-F238E27FC236}">
                <a16:creationId xmlns:a16="http://schemas.microsoft.com/office/drawing/2014/main" id="{A440C945-5EC7-5E42-F2A6-353849897048}"/>
              </a:ext>
            </a:extLst>
          </p:cNvPr>
          <p:cNvSpPr>
            <a:spLocks noGrp="1"/>
          </p:cNvSpPr>
          <p:nvPr>
            <p:ph type="sldNum" sz="quarter" idx="12"/>
          </p:nvPr>
        </p:nvSpPr>
        <p:spPr/>
        <p:txBody>
          <a:bodyPr/>
          <a:lstStyle/>
          <a:p>
            <a:fld id="{B1393E5F-521B-4CAD-9D3A-AE923D912DCE}"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클러스터링</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AAB709A0-A6A4-5786-ACC0-CF37BE8ADE2B}"/>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C6333751-8B70-8E1D-D862-E8419B26C65E}"/>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C9C8623D-2419-5F02-628F-562E79B8DAC8}"/>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9B27BCDD-A62D-A893-0576-C9312107DF16}"/>
              </a:ext>
            </a:extLst>
          </p:cNvPr>
          <p:cNvSpPr>
            <a:spLocks noGrp="1"/>
          </p:cNvSpPr>
          <p:nvPr>
            <p:ph type="sldNum" sz="quarter" idx="12"/>
          </p:nvPr>
        </p:nvSpPr>
        <p:spPr/>
        <p:txBody>
          <a:bodyPr/>
          <a:lstStyle/>
          <a:p>
            <a:fld id="{B1393E5F-521B-4CAD-9D3A-AE923D912DCE}" type="slidenum">
              <a:rPr lang="en-US" smtClean="0"/>
              <a:t>10</a:t>
            </a:fld>
            <a:endParaRPr lang="en-US"/>
          </a:p>
        </p:txBody>
      </p:sp>
      <p:pic>
        <p:nvPicPr>
          <p:cNvPr id="9" name="그림 8" descr="텍스트이(가) 표시된 사진&#10;&#10;자동 생성된 설명">
            <a:extLst>
              <a:ext uri="{FF2B5EF4-FFF2-40B4-BE49-F238E27FC236}">
                <a16:creationId xmlns:a16="http://schemas.microsoft.com/office/drawing/2014/main" id="{712766AE-1417-F6A0-0953-5219B473F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657" y="4381500"/>
            <a:ext cx="8320665" cy="2780104"/>
          </a:xfrm>
          <a:prstGeom prst="rect">
            <a:avLst/>
          </a:prstGeom>
        </p:spPr>
      </p:pic>
      <p:sp>
        <p:nvSpPr>
          <p:cNvPr id="23" name="Object 2">
            <a:extLst>
              <a:ext uri="{FF2B5EF4-FFF2-40B4-BE49-F238E27FC236}">
                <a16:creationId xmlns:a16="http://schemas.microsoft.com/office/drawing/2014/main" id="{9928E955-1D75-049E-E035-9DB20506C17E}"/>
              </a:ext>
            </a:extLst>
          </p:cNvPr>
          <p:cNvSpPr txBox="1"/>
          <p:nvPr/>
        </p:nvSpPr>
        <p:spPr>
          <a:xfrm>
            <a:off x="2286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유사도 측정</a:t>
            </a:r>
            <a:endParaRPr lang="en-US" dirty="0">
              <a:latin typeface="나눔스퀘어_ac ExtraBold" panose="020B0600000101010101" pitchFamily="50" charset="-127"/>
              <a:ea typeface="나눔스퀘어_ac ExtraBold" panose="020B0600000101010101" pitchFamily="50" charset="-127"/>
            </a:endParaRPr>
          </a:p>
        </p:txBody>
      </p:sp>
      <p:sp>
        <p:nvSpPr>
          <p:cNvPr id="24" name="TextBox 23">
            <a:extLst>
              <a:ext uri="{FF2B5EF4-FFF2-40B4-BE49-F238E27FC236}">
                <a16:creationId xmlns:a16="http://schemas.microsoft.com/office/drawing/2014/main" id="{ED088EDA-4E4C-2512-6AA3-E856C6FC7C1F}"/>
              </a:ext>
            </a:extLst>
          </p:cNvPr>
          <p:cNvSpPr txBox="1"/>
          <p:nvPr/>
        </p:nvSpPr>
        <p:spPr>
          <a:xfrm>
            <a:off x="566428" y="3495969"/>
            <a:ext cx="8230100" cy="1077218"/>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문자열 유사도 계산에 효과적인 </a:t>
            </a:r>
            <a:r>
              <a:rPr lang="en-US" altLang="ko-KR" sz="3200" dirty="0"/>
              <a:t>Edit Distance</a:t>
            </a:r>
          </a:p>
          <a:p>
            <a:endParaRPr lang="en-US" altLang="ko-KR" sz="3200" dirty="0"/>
          </a:p>
        </p:txBody>
      </p:sp>
      <p:graphicFrame>
        <p:nvGraphicFramePr>
          <p:cNvPr id="3" name="표 4">
            <a:extLst>
              <a:ext uri="{FF2B5EF4-FFF2-40B4-BE49-F238E27FC236}">
                <a16:creationId xmlns:a16="http://schemas.microsoft.com/office/drawing/2014/main" id="{5364FE2F-BE8C-5CBB-0CD3-B3530293ABA6}"/>
              </a:ext>
            </a:extLst>
          </p:cNvPr>
          <p:cNvGraphicFramePr>
            <a:graphicFrameLocks noGrp="1"/>
          </p:cNvGraphicFramePr>
          <p:nvPr/>
        </p:nvGraphicFramePr>
        <p:xfrm>
          <a:off x="9371883" y="2575189"/>
          <a:ext cx="8320660" cy="6700458"/>
        </p:xfrm>
        <a:graphic>
          <a:graphicData uri="http://schemas.openxmlformats.org/drawingml/2006/table">
            <a:tbl>
              <a:tblPr firstRow="1" bandRow="1">
                <a:tableStyleId>{5940675A-B579-460E-94D1-54222C63F5DA}</a:tableStyleId>
              </a:tblPr>
              <a:tblGrid>
                <a:gridCol w="832066">
                  <a:extLst>
                    <a:ext uri="{9D8B030D-6E8A-4147-A177-3AD203B41FA5}">
                      <a16:colId xmlns:a16="http://schemas.microsoft.com/office/drawing/2014/main" val="1482617509"/>
                    </a:ext>
                  </a:extLst>
                </a:gridCol>
                <a:gridCol w="832066">
                  <a:extLst>
                    <a:ext uri="{9D8B030D-6E8A-4147-A177-3AD203B41FA5}">
                      <a16:colId xmlns:a16="http://schemas.microsoft.com/office/drawing/2014/main" val="689291971"/>
                    </a:ext>
                  </a:extLst>
                </a:gridCol>
                <a:gridCol w="832066">
                  <a:extLst>
                    <a:ext uri="{9D8B030D-6E8A-4147-A177-3AD203B41FA5}">
                      <a16:colId xmlns:a16="http://schemas.microsoft.com/office/drawing/2014/main" val="1434902256"/>
                    </a:ext>
                  </a:extLst>
                </a:gridCol>
                <a:gridCol w="832066">
                  <a:extLst>
                    <a:ext uri="{9D8B030D-6E8A-4147-A177-3AD203B41FA5}">
                      <a16:colId xmlns:a16="http://schemas.microsoft.com/office/drawing/2014/main" val="1052483731"/>
                    </a:ext>
                  </a:extLst>
                </a:gridCol>
                <a:gridCol w="832066">
                  <a:extLst>
                    <a:ext uri="{9D8B030D-6E8A-4147-A177-3AD203B41FA5}">
                      <a16:colId xmlns:a16="http://schemas.microsoft.com/office/drawing/2014/main" val="4034353411"/>
                    </a:ext>
                  </a:extLst>
                </a:gridCol>
                <a:gridCol w="832066">
                  <a:extLst>
                    <a:ext uri="{9D8B030D-6E8A-4147-A177-3AD203B41FA5}">
                      <a16:colId xmlns:a16="http://schemas.microsoft.com/office/drawing/2014/main" val="4283859982"/>
                    </a:ext>
                  </a:extLst>
                </a:gridCol>
                <a:gridCol w="832066">
                  <a:extLst>
                    <a:ext uri="{9D8B030D-6E8A-4147-A177-3AD203B41FA5}">
                      <a16:colId xmlns:a16="http://schemas.microsoft.com/office/drawing/2014/main" val="2349581296"/>
                    </a:ext>
                  </a:extLst>
                </a:gridCol>
                <a:gridCol w="832066">
                  <a:extLst>
                    <a:ext uri="{9D8B030D-6E8A-4147-A177-3AD203B41FA5}">
                      <a16:colId xmlns:a16="http://schemas.microsoft.com/office/drawing/2014/main" val="1080198931"/>
                    </a:ext>
                  </a:extLst>
                </a:gridCol>
                <a:gridCol w="832066">
                  <a:extLst>
                    <a:ext uri="{9D8B030D-6E8A-4147-A177-3AD203B41FA5}">
                      <a16:colId xmlns:a16="http://schemas.microsoft.com/office/drawing/2014/main" val="3251870363"/>
                    </a:ext>
                  </a:extLst>
                </a:gridCol>
                <a:gridCol w="832066">
                  <a:extLst>
                    <a:ext uri="{9D8B030D-6E8A-4147-A177-3AD203B41FA5}">
                      <a16:colId xmlns:a16="http://schemas.microsoft.com/office/drawing/2014/main" val="2960086607"/>
                    </a:ext>
                  </a:extLst>
                </a:gridCol>
              </a:tblGrid>
              <a:tr h="679338">
                <a:tc>
                  <a:txBody>
                    <a:bodyPr/>
                    <a:lstStyle/>
                    <a:p>
                      <a:pPr algn="ctr" latinLnBrk="1"/>
                      <a:endParaRPr lang="ko-KR" altLang="en-US" sz="1400" dirty="0"/>
                    </a:p>
                  </a:txBody>
                  <a:tcPr anchor="ctr">
                    <a:solidFill>
                      <a:schemeClr val="bg1">
                        <a:lumMod val="85000"/>
                      </a:schemeClr>
                    </a:solidFill>
                  </a:tcPr>
                </a:tc>
                <a:tc>
                  <a:txBody>
                    <a:bodyPr/>
                    <a:lstStyle/>
                    <a:p>
                      <a:pPr algn="ctr" latinLnBrk="1"/>
                      <a:endParaRPr lang="ko-KR" altLang="en-US" sz="1400" dirty="0"/>
                    </a:p>
                  </a:txBody>
                  <a:tcPr anchor="ctr">
                    <a:solidFill>
                      <a:schemeClr val="bg1">
                        <a:lumMod val="85000"/>
                      </a:schemeClr>
                    </a:solidFill>
                  </a:tcPr>
                </a:tc>
                <a:tc>
                  <a:txBody>
                    <a:bodyPr/>
                    <a:lstStyle/>
                    <a:p>
                      <a:pPr algn="ctr" latinLnBrk="1"/>
                      <a:endParaRPr lang="ko-KR" altLang="en-US" sz="1400"/>
                    </a:p>
                  </a:txBody>
                  <a:tcPr anchor="ctr">
                    <a:solidFill>
                      <a:schemeClr val="bg1">
                        <a:lumMod val="85000"/>
                      </a:schemeClr>
                    </a:solidFill>
                  </a:tcPr>
                </a:tc>
                <a:tc>
                  <a:txBody>
                    <a:bodyPr/>
                    <a:lstStyle/>
                    <a:p>
                      <a:pPr algn="ctr" latinLnBrk="1"/>
                      <a:r>
                        <a:rPr lang="en-US" altLang="ko-KR" sz="1400" dirty="0"/>
                        <a:t>Rx0068</a:t>
                      </a:r>
                      <a:endParaRPr lang="ko-KR" altLang="en-US" sz="1400" dirty="0"/>
                    </a:p>
                  </a:txBody>
                  <a:tcPr anchor="ctr">
                    <a:solidFill>
                      <a:schemeClr val="bg1">
                        <a:lumMod val="85000"/>
                      </a:schemeClr>
                    </a:solidFill>
                  </a:tcPr>
                </a:tc>
                <a:tc>
                  <a:txBody>
                    <a:bodyPr/>
                    <a:lstStyle/>
                    <a:p>
                      <a:pPr algn="ctr" latinLnBrk="1"/>
                      <a:r>
                        <a:rPr lang="en-US" altLang="ko-KR" sz="1400" dirty="0"/>
                        <a:t>Lx0012</a:t>
                      </a:r>
                      <a:endParaRPr lang="ko-KR" altLang="en-US" sz="1400" dirty="0"/>
                    </a:p>
                  </a:txBody>
                  <a:tcPr anchor="ctr">
                    <a:solidFill>
                      <a:schemeClr val="bg1">
                        <a:lumMod val="85000"/>
                      </a:schemeClr>
                    </a:solidFill>
                  </a:tcPr>
                </a:tc>
                <a:tc>
                  <a:txBody>
                    <a:bodyPr/>
                    <a:lstStyle/>
                    <a:p>
                      <a:pPr algn="ctr" latinLnBrk="1"/>
                      <a:r>
                        <a:rPr lang="en-US" altLang="ko-KR" sz="1400" dirty="0"/>
                        <a:t>Sx0046</a:t>
                      </a:r>
                      <a:endParaRPr lang="ko-KR" altLang="en-US" sz="1400" dirty="0"/>
                    </a:p>
                  </a:txBody>
                  <a:tcPr anchor="ctr">
                    <a:solidFill>
                      <a:schemeClr val="bg1">
                        <a:lumMod val="85000"/>
                      </a:schemeClr>
                    </a:solidFill>
                  </a:tcPr>
                </a:tc>
                <a:tc>
                  <a:txBody>
                    <a:bodyPr/>
                    <a:lstStyle/>
                    <a:p>
                      <a:pPr algn="ctr" latinLnBrk="1"/>
                      <a:r>
                        <a:rPr lang="en-US" altLang="ko-KR" sz="1400" dirty="0"/>
                        <a:t>Sx0176</a:t>
                      </a:r>
                      <a:endParaRPr lang="ko-KR" altLang="en-US" sz="1400" dirty="0"/>
                    </a:p>
                  </a:txBody>
                  <a:tcPr anchor="ctr">
                    <a:solidFill>
                      <a:schemeClr val="bg1">
                        <a:lumMod val="85000"/>
                      </a:schemeClr>
                    </a:solidFill>
                  </a:tcPr>
                </a:tc>
                <a:tc>
                  <a:txBody>
                    <a:bodyPr/>
                    <a:lstStyle/>
                    <a:p>
                      <a:pPr algn="ctr" latinLnBrk="1"/>
                      <a:r>
                        <a:rPr lang="en-US" altLang="ko-KR" sz="1400" dirty="0"/>
                        <a:t>Ux0004</a:t>
                      </a:r>
                      <a:endParaRPr lang="ko-KR" altLang="en-US" sz="1400" dirty="0"/>
                    </a:p>
                  </a:txBody>
                  <a:tcPr anchor="ctr">
                    <a:solidFill>
                      <a:schemeClr val="bg1">
                        <a:lumMod val="85000"/>
                      </a:schemeClr>
                    </a:solidFill>
                  </a:tcPr>
                </a:tc>
                <a:tc>
                  <a:txBody>
                    <a:bodyPr/>
                    <a:lstStyle/>
                    <a:p>
                      <a:pPr algn="ctr" latinLnBrk="1"/>
                      <a:r>
                        <a:rPr lang="en-US" altLang="ko-KR" sz="1400" dirty="0"/>
                        <a:t>Ux0007</a:t>
                      </a:r>
                      <a:endParaRPr lang="ko-KR" altLang="en-US" sz="1400" dirty="0"/>
                    </a:p>
                  </a:txBody>
                  <a:tcPr anchor="ctr">
                    <a:solidFill>
                      <a:schemeClr val="bg1">
                        <a:lumMod val="85000"/>
                      </a:schemeClr>
                    </a:solidFill>
                  </a:tcPr>
                </a:tc>
                <a:tc>
                  <a:txBody>
                    <a:bodyPr/>
                    <a:lstStyle/>
                    <a:p>
                      <a:pPr algn="ctr" latinLnBrk="1"/>
                      <a:r>
                        <a:rPr lang="en-US" altLang="ko-KR" sz="1400" dirty="0"/>
                        <a:t>Rx0040</a:t>
                      </a:r>
                      <a:endParaRPr lang="ko-KR" altLang="en-US" sz="1400" dirty="0"/>
                    </a:p>
                  </a:txBody>
                  <a:tcPr anchor="ctr">
                    <a:solidFill>
                      <a:schemeClr val="bg1">
                        <a:lumMod val="85000"/>
                      </a:schemeClr>
                    </a:solidFill>
                  </a:tcPr>
                </a:tc>
                <a:extLst>
                  <a:ext uri="{0D108BD9-81ED-4DB2-BD59-A6C34878D82A}">
                    <a16:rowId xmlns:a16="http://schemas.microsoft.com/office/drawing/2014/main" val="651517083"/>
                  </a:ext>
                </a:extLst>
              </a:tr>
              <a:tr h="679338">
                <a:tc>
                  <a:txBody>
                    <a:bodyPr/>
                    <a:lstStyle/>
                    <a:p>
                      <a:pPr algn="ctr" latinLnBrk="1"/>
                      <a:endParaRPr lang="ko-KR" altLang="en-US" sz="1400" dirty="0"/>
                    </a:p>
                  </a:txBody>
                  <a:tcPr anchor="ctr">
                    <a:solidFill>
                      <a:schemeClr val="bg1">
                        <a:lumMod val="85000"/>
                      </a:schemeClr>
                    </a:solidFill>
                  </a:tcP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3</a:t>
                      </a:r>
                      <a:endParaRPr lang="ko-KR" altLang="en-US" sz="2000" dirty="0"/>
                    </a:p>
                  </a:txBody>
                  <a:tcPr anchor="ctr"/>
                </a:tc>
                <a:tc>
                  <a:txBody>
                    <a:bodyPr/>
                    <a:lstStyle/>
                    <a:p>
                      <a:pPr algn="ctr" latinLnBrk="1"/>
                      <a:r>
                        <a:rPr lang="en-US" altLang="ko-KR" sz="2000" dirty="0"/>
                        <a:t>4</a:t>
                      </a:r>
                      <a:endParaRPr lang="ko-KR" altLang="en-US" sz="2000" dirty="0"/>
                    </a:p>
                  </a:txBody>
                  <a:tcPr anchor="ctr"/>
                </a:tc>
                <a:tc>
                  <a:txBody>
                    <a:bodyPr/>
                    <a:lstStyle/>
                    <a:p>
                      <a:pPr algn="ctr" latinLnBrk="1"/>
                      <a:r>
                        <a:rPr lang="en-US" altLang="ko-KR" sz="2000" dirty="0"/>
                        <a:t>5</a:t>
                      </a:r>
                      <a:endParaRPr lang="ko-KR" altLang="en-US" sz="2000" dirty="0"/>
                    </a:p>
                  </a:txBody>
                  <a:tcPr anchor="ctr"/>
                </a:tc>
                <a:tc>
                  <a:txBody>
                    <a:bodyPr/>
                    <a:lstStyle/>
                    <a:p>
                      <a:pPr algn="ctr" latinLnBrk="1"/>
                      <a:r>
                        <a:rPr lang="en-US" altLang="ko-KR" sz="2000" dirty="0"/>
                        <a:t>6</a:t>
                      </a:r>
                      <a:endParaRPr lang="ko-KR" altLang="en-US" sz="2000" dirty="0"/>
                    </a:p>
                  </a:txBody>
                  <a:tcPr anchor="ctr"/>
                </a:tc>
                <a:tc>
                  <a:txBody>
                    <a:bodyPr/>
                    <a:lstStyle/>
                    <a:p>
                      <a:pPr algn="ctr" latinLnBrk="1"/>
                      <a:r>
                        <a:rPr lang="en-US" altLang="ko-KR" sz="2000" dirty="0"/>
                        <a:t>7</a:t>
                      </a:r>
                      <a:endParaRPr lang="ko-KR" altLang="en-US" sz="2000" dirty="0"/>
                    </a:p>
                  </a:txBody>
                  <a:tcPr anchor="ctr"/>
                </a:tc>
                <a:extLst>
                  <a:ext uri="{0D108BD9-81ED-4DB2-BD59-A6C34878D82A}">
                    <a16:rowId xmlns:a16="http://schemas.microsoft.com/office/drawing/2014/main" val="808025385"/>
                  </a:ext>
                </a:extLst>
              </a:tr>
              <a:tr h="679338">
                <a:tc>
                  <a:txBody>
                    <a:bodyPr/>
                    <a:lstStyle/>
                    <a:p>
                      <a:pPr algn="ctr" latinLnBrk="1"/>
                      <a:endParaRPr lang="ko-KR" altLang="en-US" sz="1400"/>
                    </a:p>
                  </a:txBody>
                  <a:tcPr anchor="ctr">
                    <a:solidFill>
                      <a:schemeClr val="bg1">
                        <a:lumMod val="85000"/>
                      </a:schemeClr>
                    </a:solidFill>
                  </a:tcP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1012526060"/>
                  </a:ext>
                </a:extLst>
              </a:tr>
              <a:tr h="679338">
                <a:tc>
                  <a:txBody>
                    <a:bodyPr/>
                    <a:lstStyle/>
                    <a:p>
                      <a:pPr algn="ctr" latinLnBrk="1"/>
                      <a:r>
                        <a:rPr lang="en-US" altLang="ko-KR" sz="1400" dirty="0"/>
                        <a:t>Rx0025</a:t>
                      </a:r>
                      <a:endParaRPr lang="ko-KR" altLang="en-US" sz="1400" dirty="0"/>
                    </a:p>
                  </a:txBody>
                  <a:tcPr anchor="ctr">
                    <a:solidFill>
                      <a:schemeClr val="bg1">
                        <a:lumMod val="85000"/>
                      </a:schemeClr>
                    </a:solidFill>
                  </a:tcP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2304296216"/>
                  </a:ext>
                </a:extLst>
              </a:tr>
              <a:tr h="586416">
                <a:tc>
                  <a:txBody>
                    <a:bodyPr/>
                    <a:lstStyle/>
                    <a:p>
                      <a:pPr algn="ctr" latinLnBrk="1"/>
                      <a:r>
                        <a:rPr lang="en-US" altLang="ko-KR" sz="1400" dirty="0"/>
                        <a:t>Sx0001</a:t>
                      </a:r>
                      <a:endParaRPr lang="ko-KR" altLang="en-US" sz="1400" dirty="0"/>
                    </a:p>
                  </a:txBody>
                  <a:tcPr anchor="ctr">
                    <a:solidFill>
                      <a:schemeClr val="bg1">
                        <a:lumMod val="85000"/>
                      </a:schemeClr>
                    </a:solidFill>
                  </a:tcP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3027541165"/>
                  </a:ext>
                </a:extLst>
              </a:tr>
              <a:tr h="679338">
                <a:tc>
                  <a:txBody>
                    <a:bodyPr/>
                    <a:lstStyle/>
                    <a:p>
                      <a:pPr algn="ctr" latinLnBrk="1"/>
                      <a:r>
                        <a:rPr lang="en-US" altLang="ko-KR" sz="1400" dirty="0"/>
                        <a:t>Sx0017</a:t>
                      </a:r>
                      <a:endParaRPr lang="ko-KR" altLang="en-US" sz="1400" dirty="0"/>
                    </a:p>
                  </a:txBody>
                  <a:tcPr anchor="ctr">
                    <a:solidFill>
                      <a:schemeClr val="bg1">
                        <a:lumMod val="85000"/>
                      </a:schemeClr>
                    </a:solidFill>
                  </a:tcPr>
                </a:tc>
                <a:tc>
                  <a:txBody>
                    <a:bodyPr/>
                    <a:lstStyle/>
                    <a:p>
                      <a:pPr algn="ctr" latinLnBrk="1"/>
                      <a:r>
                        <a:rPr lang="en-US" altLang="ko-KR" sz="2000" dirty="0"/>
                        <a:t>3</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1097247950"/>
                  </a:ext>
                </a:extLst>
              </a:tr>
              <a:tr h="679338">
                <a:tc>
                  <a:txBody>
                    <a:bodyPr/>
                    <a:lstStyle/>
                    <a:p>
                      <a:pPr algn="ctr" latinLnBrk="1"/>
                      <a:r>
                        <a:rPr lang="en-US" altLang="ko-KR" sz="1400" dirty="0"/>
                        <a:t>Sx0018</a:t>
                      </a:r>
                      <a:endParaRPr lang="ko-KR" altLang="en-US" sz="1400" dirty="0"/>
                    </a:p>
                  </a:txBody>
                  <a:tcPr anchor="ctr">
                    <a:solidFill>
                      <a:schemeClr val="bg1">
                        <a:lumMod val="85000"/>
                      </a:schemeClr>
                    </a:solidFill>
                  </a:tcPr>
                </a:tc>
                <a:tc>
                  <a:txBody>
                    <a:bodyPr/>
                    <a:lstStyle/>
                    <a:p>
                      <a:pPr algn="ctr" latinLnBrk="1"/>
                      <a:r>
                        <a:rPr lang="en-US" altLang="ko-KR" sz="2000" dirty="0"/>
                        <a:t>4</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2960727274"/>
                  </a:ext>
                </a:extLst>
              </a:tr>
              <a:tr h="679338">
                <a:tc>
                  <a:txBody>
                    <a:bodyPr/>
                    <a:lstStyle/>
                    <a:p>
                      <a:pPr algn="ctr" latinLnBrk="1"/>
                      <a:r>
                        <a:rPr lang="en-US" altLang="ko-KR" sz="1400" dirty="0"/>
                        <a:t>Ux0004</a:t>
                      </a:r>
                      <a:endParaRPr lang="ko-KR" altLang="en-US" sz="1400" dirty="0"/>
                    </a:p>
                  </a:txBody>
                  <a:tcPr anchor="ctr">
                    <a:solidFill>
                      <a:schemeClr val="bg1">
                        <a:lumMod val="85000"/>
                      </a:schemeClr>
                    </a:solidFill>
                  </a:tcPr>
                </a:tc>
                <a:tc>
                  <a:txBody>
                    <a:bodyPr/>
                    <a:lstStyle/>
                    <a:p>
                      <a:pPr algn="ctr" latinLnBrk="1"/>
                      <a:r>
                        <a:rPr lang="en-US" altLang="ko-KR" sz="2000" dirty="0"/>
                        <a:t>5</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3</a:t>
                      </a:r>
                      <a:endParaRPr lang="ko-KR" altLang="en-US" sz="2000" dirty="0"/>
                    </a:p>
                  </a:txBody>
                  <a:tcPr anchor="ctr"/>
                </a:tc>
                <a:tc>
                  <a:txBody>
                    <a:bodyPr/>
                    <a:lstStyle/>
                    <a:p>
                      <a:pPr algn="ctr" latinLnBrk="1"/>
                      <a:r>
                        <a:rPr lang="en-US" altLang="ko-KR" sz="2000" dirty="0"/>
                        <a:t>3</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755328176"/>
                  </a:ext>
                </a:extLst>
              </a:tr>
              <a:tr h="679338">
                <a:tc>
                  <a:txBody>
                    <a:bodyPr/>
                    <a:lstStyle/>
                    <a:p>
                      <a:pPr algn="ctr" latinLnBrk="1"/>
                      <a:r>
                        <a:rPr lang="en-US" altLang="ko-KR" sz="1400" dirty="0"/>
                        <a:t>Mx0001</a:t>
                      </a:r>
                      <a:endParaRPr lang="ko-KR" altLang="en-US" sz="1400" dirty="0"/>
                    </a:p>
                  </a:txBody>
                  <a:tcPr anchor="ctr">
                    <a:solidFill>
                      <a:schemeClr val="bg1">
                        <a:lumMod val="85000"/>
                      </a:schemeClr>
                    </a:solidFill>
                  </a:tcPr>
                </a:tc>
                <a:tc>
                  <a:txBody>
                    <a:bodyPr/>
                    <a:lstStyle/>
                    <a:p>
                      <a:pPr algn="ctr" latinLnBrk="1"/>
                      <a:r>
                        <a:rPr lang="en-US" altLang="ko-KR" sz="2000" dirty="0"/>
                        <a:t>6</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1</a:t>
                      </a:r>
                      <a:endParaRPr lang="ko-KR" altLang="en-US" sz="2000" dirty="0"/>
                    </a:p>
                  </a:txBody>
                  <a:tcPr anchor="ctr"/>
                </a:tc>
                <a:tc>
                  <a:txBody>
                    <a:bodyPr/>
                    <a:lstStyle/>
                    <a:p>
                      <a:pPr algn="ctr" latinLnBrk="1"/>
                      <a:r>
                        <a:rPr lang="en-US" altLang="ko-KR" sz="2000" dirty="0"/>
                        <a:t>2</a:t>
                      </a:r>
                      <a:endParaRPr lang="ko-KR" altLang="en-US" sz="2000" dirty="0"/>
                    </a:p>
                  </a:txBody>
                  <a:tcPr anchor="ctr"/>
                </a:tc>
                <a:tc>
                  <a:txBody>
                    <a:bodyPr/>
                    <a:lstStyle/>
                    <a:p>
                      <a:pPr algn="ctr" latinLnBrk="1"/>
                      <a:r>
                        <a:rPr lang="en-US" altLang="ko-KR" sz="2000" dirty="0"/>
                        <a:t>3</a:t>
                      </a:r>
                      <a:endParaRPr lang="ko-KR" altLang="en-US" sz="2000" dirty="0"/>
                    </a:p>
                  </a:txBody>
                  <a:tcPr anchor="ctr"/>
                </a:tc>
                <a:tc>
                  <a:txBody>
                    <a:bodyPr/>
                    <a:lstStyle/>
                    <a:p>
                      <a:pPr algn="ctr" latinLnBrk="1"/>
                      <a:r>
                        <a:rPr lang="en-US" altLang="ko-KR" sz="2000" dirty="0"/>
                        <a:t>3</a:t>
                      </a:r>
                      <a:endParaRPr lang="ko-KR" altLang="en-US" sz="2000" dirty="0"/>
                    </a:p>
                  </a:txBody>
                  <a:tcPr anchor="ctr">
                    <a:solidFill>
                      <a:srgbClr val="FFFF00"/>
                    </a:solidFill>
                  </a:tcP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872337655"/>
                  </a:ext>
                </a:extLst>
              </a:tr>
              <a:tr h="679338">
                <a:tc>
                  <a:txBody>
                    <a:bodyPr/>
                    <a:lstStyle/>
                    <a:p>
                      <a:pPr algn="ctr" latinLnBrk="1"/>
                      <a:r>
                        <a:rPr lang="en-US" altLang="ko-KR" sz="1400" dirty="0"/>
                        <a:t>Cx0001</a:t>
                      </a:r>
                      <a:endParaRPr lang="ko-KR" altLang="en-US" sz="1400" dirty="0"/>
                    </a:p>
                  </a:txBody>
                  <a:tcPr anchor="ctr">
                    <a:solidFill>
                      <a:schemeClr val="bg1">
                        <a:lumMod val="85000"/>
                      </a:schemeClr>
                    </a:solidFill>
                  </a:tcPr>
                </a:tc>
                <a:tc>
                  <a:txBody>
                    <a:bodyPr/>
                    <a:lstStyle/>
                    <a:p>
                      <a:pPr algn="ctr" latinLnBrk="1"/>
                      <a:r>
                        <a:rPr lang="en-US" altLang="ko-KR" sz="2000" dirty="0"/>
                        <a:t>7</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tc>
                  <a:txBody>
                    <a:bodyPr/>
                    <a:lstStyle/>
                    <a:p>
                      <a:pPr algn="ctr" latinLnBrk="1"/>
                      <a:r>
                        <a:rPr lang="en-US" altLang="ko-KR" sz="2000" dirty="0"/>
                        <a:t>0</a:t>
                      </a:r>
                      <a:endParaRPr lang="ko-KR" altLang="en-US" sz="2000" dirty="0"/>
                    </a:p>
                  </a:txBody>
                  <a:tcPr anchor="ctr"/>
                </a:tc>
                <a:extLst>
                  <a:ext uri="{0D108BD9-81ED-4DB2-BD59-A6C34878D82A}">
                    <a16:rowId xmlns:a16="http://schemas.microsoft.com/office/drawing/2014/main" val="2304157576"/>
                  </a:ext>
                </a:extLst>
              </a:tr>
            </a:tbl>
          </a:graphicData>
        </a:graphic>
      </p:graphicFrame>
      <p:sp>
        <p:nvSpPr>
          <p:cNvPr id="19" name="TextBox 18">
            <a:extLst>
              <a:ext uri="{FF2B5EF4-FFF2-40B4-BE49-F238E27FC236}">
                <a16:creationId xmlns:a16="http://schemas.microsoft.com/office/drawing/2014/main" id="{73A6CADE-8EB8-A114-FF31-B0CA58CC4729}"/>
              </a:ext>
            </a:extLst>
          </p:cNvPr>
          <p:cNvSpPr txBox="1"/>
          <p:nvPr/>
        </p:nvSpPr>
        <p:spPr>
          <a:xfrm>
            <a:off x="544657" y="7200900"/>
            <a:ext cx="1560060" cy="307777"/>
          </a:xfrm>
          <a:prstGeom prst="rect">
            <a:avLst/>
          </a:prstGeom>
          <a:noFill/>
        </p:spPr>
        <p:txBody>
          <a:bodyPr wrap="square" rtlCol="0">
            <a:spAutoFit/>
          </a:bodyPr>
          <a:lstStyle/>
          <a:p>
            <a:r>
              <a:rPr lang="en-US" altLang="ko-KR" sz="1400" dirty="0"/>
              <a:t>Ref.</a:t>
            </a:r>
            <a:r>
              <a:rPr lang="ko-KR" altLang="en-US" sz="1400" dirty="0"/>
              <a:t> </a:t>
            </a:r>
            <a:r>
              <a:rPr lang="en-US" altLang="ko-KR" sz="1400" dirty="0"/>
              <a:t>[2]</a:t>
            </a:r>
            <a:endParaRPr lang="ko-KR" altLang="en-US" sz="1400" dirty="0"/>
          </a:p>
        </p:txBody>
      </p:sp>
    </p:spTree>
    <p:extLst>
      <p:ext uri="{BB962C8B-B14F-4D97-AF65-F5344CB8AC3E}">
        <p14:creationId xmlns:p14="http://schemas.microsoft.com/office/powerpoint/2010/main" val="268385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클러스터링</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AAB709A0-A6A4-5786-ACC0-CF37BE8ADE2B}"/>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C6333751-8B70-8E1D-D862-E8419B26C65E}"/>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C9C8623D-2419-5F02-628F-562E79B8DAC8}"/>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9B27BCDD-A62D-A893-0576-C9312107DF16}"/>
              </a:ext>
            </a:extLst>
          </p:cNvPr>
          <p:cNvSpPr>
            <a:spLocks noGrp="1"/>
          </p:cNvSpPr>
          <p:nvPr>
            <p:ph type="sldNum" sz="quarter" idx="12"/>
          </p:nvPr>
        </p:nvSpPr>
        <p:spPr/>
        <p:txBody>
          <a:bodyPr/>
          <a:lstStyle/>
          <a:p>
            <a:fld id="{B1393E5F-521B-4CAD-9D3A-AE923D912DCE}" type="slidenum">
              <a:rPr lang="en-US" smtClean="0"/>
              <a:t>11</a:t>
            </a:fld>
            <a:endParaRPr lang="en-US"/>
          </a:p>
        </p:txBody>
      </p:sp>
      <p:sp>
        <p:nvSpPr>
          <p:cNvPr id="23" name="Object 2">
            <a:extLst>
              <a:ext uri="{FF2B5EF4-FFF2-40B4-BE49-F238E27FC236}">
                <a16:creationId xmlns:a16="http://schemas.microsoft.com/office/drawing/2014/main" id="{9928E955-1D75-049E-E035-9DB20506C17E}"/>
              </a:ext>
            </a:extLst>
          </p:cNvPr>
          <p:cNvSpPr txBox="1"/>
          <p:nvPr/>
        </p:nvSpPr>
        <p:spPr>
          <a:xfrm>
            <a:off x="-530143"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군집화</a:t>
            </a:r>
            <a:endParaRPr lang="en-US" dirty="0">
              <a:latin typeface="나눔스퀘어_ac ExtraBold" panose="020B0600000101010101" pitchFamily="50" charset="-127"/>
              <a:ea typeface="나눔스퀘어_ac ExtraBold" panose="020B0600000101010101" pitchFamily="50" charset="-127"/>
            </a:endParaRPr>
          </a:p>
        </p:txBody>
      </p:sp>
      <p:sp>
        <p:nvSpPr>
          <p:cNvPr id="24" name="TextBox 23">
            <a:extLst>
              <a:ext uri="{FF2B5EF4-FFF2-40B4-BE49-F238E27FC236}">
                <a16:creationId xmlns:a16="http://schemas.microsoft.com/office/drawing/2014/main" id="{ED088EDA-4E4C-2512-6AA3-E856C6FC7C1F}"/>
              </a:ext>
            </a:extLst>
          </p:cNvPr>
          <p:cNvSpPr txBox="1"/>
          <p:nvPr/>
        </p:nvSpPr>
        <p:spPr>
          <a:xfrm>
            <a:off x="990600" y="2933700"/>
            <a:ext cx="8230100" cy="1077218"/>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t>Hierarchical</a:t>
            </a:r>
            <a:r>
              <a:rPr lang="ko-KR" altLang="en-US" sz="3200" dirty="0"/>
              <a:t> </a:t>
            </a:r>
            <a:r>
              <a:rPr lang="en-US" altLang="ko-KR" sz="3200" dirty="0"/>
              <a:t>Clustering</a:t>
            </a:r>
          </a:p>
          <a:p>
            <a:pPr marL="571500" indent="-571500">
              <a:buFont typeface="Arial" panose="020B0604020202020204" pitchFamily="34" charset="0"/>
              <a:buChar char="•"/>
            </a:pPr>
            <a:r>
              <a:rPr lang="en-US" altLang="ko-KR" sz="3200" dirty="0"/>
              <a:t>Ward linkage</a:t>
            </a:r>
            <a:r>
              <a:rPr lang="ko-KR" altLang="en-US" sz="3200" dirty="0"/>
              <a:t> 사용</a:t>
            </a:r>
            <a:endParaRPr lang="en-US" altLang="ko-KR" sz="3200" dirty="0"/>
          </a:p>
        </p:txBody>
      </p:sp>
      <p:pic>
        <p:nvPicPr>
          <p:cNvPr id="5" name="그림 4">
            <a:extLst>
              <a:ext uri="{FF2B5EF4-FFF2-40B4-BE49-F238E27FC236}">
                <a16:creationId xmlns:a16="http://schemas.microsoft.com/office/drawing/2014/main" id="{CB4BB802-9A04-BFBD-3F44-7223B000E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5302" y="4229100"/>
            <a:ext cx="13190796" cy="5648665"/>
          </a:xfrm>
          <a:prstGeom prst="rect">
            <a:avLst/>
          </a:prstGeom>
        </p:spPr>
      </p:pic>
    </p:spTree>
    <p:extLst>
      <p:ext uri="{BB962C8B-B14F-4D97-AF65-F5344CB8AC3E}">
        <p14:creationId xmlns:p14="http://schemas.microsoft.com/office/powerpoint/2010/main" val="17107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클러스터링</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AAB709A0-A6A4-5786-ACC0-CF37BE8ADE2B}"/>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C6333751-8B70-8E1D-D862-E8419B26C65E}"/>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C9C8623D-2419-5F02-628F-562E79B8DAC8}"/>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9B27BCDD-A62D-A893-0576-C9312107DF16}"/>
              </a:ext>
            </a:extLst>
          </p:cNvPr>
          <p:cNvSpPr>
            <a:spLocks noGrp="1"/>
          </p:cNvSpPr>
          <p:nvPr>
            <p:ph type="sldNum" sz="quarter" idx="12"/>
          </p:nvPr>
        </p:nvSpPr>
        <p:spPr/>
        <p:txBody>
          <a:bodyPr/>
          <a:lstStyle/>
          <a:p>
            <a:fld id="{B1393E5F-521B-4CAD-9D3A-AE923D912DCE}" type="slidenum">
              <a:rPr lang="en-US" smtClean="0"/>
              <a:t>12</a:t>
            </a:fld>
            <a:endParaRPr lang="en-US"/>
          </a:p>
        </p:txBody>
      </p:sp>
      <p:sp>
        <p:nvSpPr>
          <p:cNvPr id="23" name="Object 2">
            <a:extLst>
              <a:ext uri="{FF2B5EF4-FFF2-40B4-BE49-F238E27FC236}">
                <a16:creationId xmlns:a16="http://schemas.microsoft.com/office/drawing/2014/main" id="{9928E955-1D75-049E-E035-9DB20506C17E}"/>
              </a:ext>
            </a:extLst>
          </p:cNvPr>
          <p:cNvSpPr txBox="1"/>
          <p:nvPr/>
        </p:nvSpPr>
        <p:spPr>
          <a:xfrm>
            <a:off x="-530143"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군집화</a:t>
            </a:r>
            <a:endParaRPr lang="en-US" dirty="0">
              <a:latin typeface="나눔스퀘어_ac ExtraBold" panose="020B0600000101010101" pitchFamily="50" charset="-127"/>
              <a:ea typeface="나눔스퀘어_ac ExtraBold" panose="020B0600000101010101" pitchFamily="50" charset="-127"/>
            </a:endParaRPr>
          </a:p>
        </p:txBody>
      </p:sp>
      <p:pic>
        <p:nvPicPr>
          <p:cNvPr id="6" name="그림 5">
            <a:extLst>
              <a:ext uri="{FF2B5EF4-FFF2-40B4-BE49-F238E27FC236}">
                <a16:creationId xmlns:a16="http://schemas.microsoft.com/office/drawing/2014/main" id="{305D1BCA-AA1F-380B-112A-B4E8215D3A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41380"/>
            <a:ext cx="8741338" cy="5642965"/>
          </a:xfrm>
          <a:prstGeom prst="rect">
            <a:avLst/>
          </a:prstGeom>
        </p:spPr>
      </p:pic>
      <p:pic>
        <p:nvPicPr>
          <p:cNvPr id="8" name="그림 7" descr="지도이(가) 표시된 사진&#10;&#10;자동 생성된 설명">
            <a:extLst>
              <a:ext uri="{FF2B5EF4-FFF2-40B4-BE49-F238E27FC236}">
                <a16:creationId xmlns:a16="http://schemas.microsoft.com/office/drawing/2014/main" id="{D9E1100A-4343-4068-B690-91E2C86E3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0400" y="3341381"/>
            <a:ext cx="5834922" cy="3867104"/>
          </a:xfrm>
          <a:prstGeom prst="rect">
            <a:avLst/>
          </a:prstGeom>
        </p:spPr>
      </p:pic>
      <p:pic>
        <p:nvPicPr>
          <p:cNvPr id="11" name="그림 10">
            <a:extLst>
              <a:ext uri="{FF2B5EF4-FFF2-40B4-BE49-F238E27FC236}">
                <a16:creationId xmlns:a16="http://schemas.microsoft.com/office/drawing/2014/main" id="{E3E9B89B-37C5-B94F-6331-EB2E35609B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0400" y="7318182"/>
            <a:ext cx="5835600" cy="1666164"/>
          </a:xfrm>
          <a:prstGeom prst="rect">
            <a:avLst/>
          </a:prstGeom>
        </p:spPr>
      </p:pic>
    </p:spTree>
    <p:extLst>
      <p:ext uri="{BB962C8B-B14F-4D97-AF65-F5344CB8AC3E}">
        <p14:creationId xmlns:p14="http://schemas.microsoft.com/office/powerpoint/2010/main" val="3855495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클러스터링</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AAB709A0-A6A4-5786-ACC0-CF37BE8ADE2B}"/>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C6333751-8B70-8E1D-D862-E8419B26C65E}"/>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C9C8623D-2419-5F02-628F-562E79B8DAC8}"/>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9B27BCDD-A62D-A893-0576-C9312107DF16}"/>
              </a:ext>
            </a:extLst>
          </p:cNvPr>
          <p:cNvSpPr>
            <a:spLocks noGrp="1"/>
          </p:cNvSpPr>
          <p:nvPr>
            <p:ph type="sldNum" sz="quarter" idx="12"/>
          </p:nvPr>
        </p:nvSpPr>
        <p:spPr/>
        <p:txBody>
          <a:bodyPr/>
          <a:lstStyle/>
          <a:p>
            <a:fld id="{B1393E5F-521B-4CAD-9D3A-AE923D912DCE}" type="slidenum">
              <a:rPr lang="en-US" smtClean="0"/>
              <a:t>13</a:t>
            </a:fld>
            <a:endParaRPr lang="en-US"/>
          </a:p>
        </p:txBody>
      </p:sp>
      <p:sp>
        <p:nvSpPr>
          <p:cNvPr id="23" name="Object 2">
            <a:extLst>
              <a:ext uri="{FF2B5EF4-FFF2-40B4-BE49-F238E27FC236}">
                <a16:creationId xmlns:a16="http://schemas.microsoft.com/office/drawing/2014/main" id="{9928E955-1D75-049E-E035-9DB20506C17E}"/>
              </a:ext>
            </a:extLst>
          </p:cNvPr>
          <p:cNvSpPr txBox="1"/>
          <p:nvPr/>
        </p:nvSpPr>
        <p:spPr>
          <a:xfrm>
            <a:off x="2286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사용자 할당</a:t>
            </a:r>
            <a:endParaRPr lang="en-US" dirty="0">
              <a:latin typeface="나눔스퀘어_ac ExtraBold" panose="020B0600000101010101" pitchFamily="50" charset="-127"/>
              <a:ea typeface="나눔스퀘어_ac ExtraBold" panose="020B0600000101010101" pitchFamily="50" charset="-127"/>
            </a:endParaRPr>
          </a:p>
        </p:txBody>
      </p:sp>
      <p:sp>
        <p:nvSpPr>
          <p:cNvPr id="24" name="TextBox 23">
            <a:extLst>
              <a:ext uri="{FF2B5EF4-FFF2-40B4-BE49-F238E27FC236}">
                <a16:creationId xmlns:a16="http://schemas.microsoft.com/office/drawing/2014/main" id="{ED088EDA-4E4C-2512-6AA3-E856C6FC7C1F}"/>
              </a:ext>
            </a:extLst>
          </p:cNvPr>
          <p:cNvSpPr txBox="1"/>
          <p:nvPr/>
        </p:nvSpPr>
        <p:spPr>
          <a:xfrm>
            <a:off x="990600" y="3356670"/>
            <a:ext cx="14706600" cy="1569660"/>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사용자의 </a:t>
            </a:r>
            <a:r>
              <a:rPr lang="en-US" altLang="ko-KR" sz="3200" dirty="0"/>
              <a:t>sequence signature</a:t>
            </a:r>
            <a:r>
              <a:rPr lang="ko-KR" altLang="en-US" sz="3200" dirty="0"/>
              <a:t>과 각 군집의 </a:t>
            </a:r>
            <a:r>
              <a:rPr lang="en-US" altLang="ko-KR" sz="3200" dirty="0"/>
              <a:t>cluster signature </a:t>
            </a:r>
            <a:r>
              <a:rPr lang="ko-KR" altLang="en-US" sz="3200" dirty="0"/>
              <a:t>비교 후 군집 할당 </a:t>
            </a:r>
            <a:endParaRPr lang="en-US" altLang="ko-KR" sz="3200" dirty="0"/>
          </a:p>
          <a:p>
            <a:endParaRPr lang="en-US" altLang="ko-KR" sz="3200" dirty="0"/>
          </a:p>
          <a:p>
            <a:pPr marL="571500" indent="-571500">
              <a:buFont typeface="Arial" panose="020B0604020202020204" pitchFamily="34" charset="0"/>
              <a:buChar char="•"/>
            </a:pPr>
            <a:r>
              <a:rPr lang="ko-KR" altLang="en-US" sz="3200" dirty="0"/>
              <a:t>대표 특징 시퀀스 추출</a:t>
            </a:r>
            <a:endParaRPr lang="en-US" altLang="ko-KR" sz="3200" dirty="0"/>
          </a:p>
        </p:txBody>
      </p:sp>
      <p:pic>
        <p:nvPicPr>
          <p:cNvPr id="6" name="그림 5">
            <a:extLst>
              <a:ext uri="{FF2B5EF4-FFF2-40B4-BE49-F238E27FC236}">
                <a16:creationId xmlns:a16="http://schemas.microsoft.com/office/drawing/2014/main" id="{9C5BF6BE-EE62-5C49-2EBB-E4D476440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5019920"/>
            <a:ext cx="9811620" cy="1021306"/>
          </a:xfrm>
          <a:prstGeom prst="rect">
            <a:avLst/>
          </a:prstGeom>
        </p:spPr>
      </p:pic>
      <p:sp>
        <p:nvSpPr>
          <p:cNvPr id="26" name="TextBox 25">
            <a:extLst>
              <a:ext uri="{FF2B5EF4-FFF2-40B4-BE49-F238E27FC236}">
                <a16:creationId xmlns:a16="http://schemas.microsoft.com/office/drawing/2014/main" id="{937A518A-A4C2-221E-CEB5-DA2B328DB898}"/>
              </a:ext>
            </a:extLst>
          </p:cNvPr>
          <p:cNvSpPr txBox="1"/>
          <p:nvPr/>
        </p:nvSpPr>
        <p:spPr>
          <a:xfrm>
            <a:off x="1600200" y="6131123"/>
            <a:ext cx="1560060" cy="307777"/>
          </a:xfrm>
          <a:prstGeom prst="rect">
            <a:avLst/>
          </a:prstGeom>
          <a:noFill/>
        </p:spPr>
        <p:txBody>
          <a:bodyPr wrap="square" rtlCol="0">
            <a:spAutoFit/>
          </a:bodyPr>
          <a:lstStyle/>
          <a:p>
            <a:r>
              <a:rPr lang="en-US" altLang="ko-KR" sz="1400" dirty="0"/>
              <a:t>Ref.</a:t>
            </a:r>
            <a:r>
              <a:rPr lang="ko-KR" altLang="en-US" sz="1400" dirty="0"/>
              <a:t> </a:t>
            </a:r>
            <a:r>
              <a:rPr lang="en-US" altLang="ko-KR" sz="1400" dirty="0"/>
              <a:t>[2]</a:t>
            </a:r>
            <a:endParaRPr lang="ko-KR" altLang="en-US" sz="1400" dirty="0"/>
          </a:p>
        </p:txBody>
      </p:sp>
      <p:graphicFrame>
        <p:nvGraphicFramePr>
          <p:cNvPr id="5" name="표 6">
            <a:extLst>
              <a:ext uri="{FF2B5EF4-FFF2-40B4-BE49-F238E27FC236}">
                <a16:creationId xmlns:a16="http://schemas.microsoft.com/office/drawing/2014/main" id="{07447101-8666-41E7-768A-CBF3ED5F0F32}"/>
              </a:ext>
            </a:extLst>
          </p:cNvPr>
          <p:cNvGraphicFramePr>
            <a:graphicFrameLocks noGrp="1"/>
          </p:cNvGraphicFramePr>
          <p:nvPr>
            <p:extLst>
              <p:ext uri="{D42A27DB-BD31-4B8C-83A1-F6EECF244321}">
                <p14:modId xmlns:p14="http://schemas.microsoft.com/office/powerpoint/2010/main" val="2883456809"/>
              </p:ext>
            </p:extLst>
          </p:nvPr>
        </p:nvGraphicFramePr>
        <p:xfrm>
          <a:off x="2626860" y="7090066"/>
          <a:ext cx="9220197" cy="1569660"/>
        </p:xfrm>
        <a:graphic>
          <a:graphicData uri="http://schemas.openxmlformats.org/drawingml/2006/table">
            <a:tbl>
              <a:tblPr firstRow="1" bandRow="1">
                <a:tableStyleId>{5940675A-B579-460E-94D1-54222C63F5DA}</a:tableStyleId>
              </a:tblPr>
              <a:tblGrid>
                <a:gridCol w="1317171">
                  <a:extLst>
                    <a:ext uri="{9D8B030D-6E8A-4147-A177-3AD203B41FA5}">
                      <a16:colId xmlns:a16="http://schemas.microsoft.com/office/drawing/2014/main" val="3724118422"/>
                    </a:ext>
                  </a:extLst>
                </a:gridCol>
                <a:gridCol w="1317171">
                  <a:extLst>
                    <a:ext uri="{9D8B030D-6E8A-4147-A177-3AD203B41FA5}">
                      <a16:colId xmlns:a16="http://schemas.microsoft.com/office/drawing/2014/main" val="2176280567"/>
                    </a:ext>
                  </a:extLst>
                </a:gridCol>
                <a:gridCol w="1317171">
                  <a:extLst>
                    <a:ext uri="{9D8B030D-6E8A-4147-A177-3AD203B41FA5}">
                      <a16:colId xmlns:a16="http://schemas.microsoft.com/office/drawing/2014/main" val="4277651016"/>
                    </a:ext>
                  </a:extLst>
                </a:gridCol>
                <a:gridCol w="1317171">
                  <a:extLst>
                    <a:ext uri="{9D8B030D-6E8A-4147-A177-3AD203B41FA5}">
                      <a16:colId xmlns:a16="http://schemas.microsoft.com/office/drawing/2014/main" val="2656982165"/>
                    </a:ext>
                  </a:extLst>
                </a:gridCol>
                <a:gridCol w="1317171">
                  <a:extLst>
                    <a:ext uri="{9D8B030D-6E8A-4147-A177-3AD203B41FA5}">
                      <a16:colId xmlns:a16="http://schemas.microsoft.com/office/drawing/2014/main" val="2610886212"/>
                    </a:ext>
                  </a:extLst>
                </a:gridCol>
                <a:gridCol w="1317171">
                  <a:extLst>
                    <a:ext uri="{9D8B030D-6E8A-4147-A177-3AD203B41FA5}">
                      <a16:colId xmlns:a16="http://schemas.microsoft.com/office/drawing/2014/main" val="278109534"/>
                    </a:ext>
                  </a:extLst>
                </a:gridCol>
                <a:gridCol w="1317171">
                  <a:extLst>
                    <a:ext uri="{9D8B030D-6E8A-4147-A177-3AD203B41FA5}">
                      <a16:colId xmlns:a16="http://schemas.microsoft.com/office/drawing/2014/main" val="3603911841"/>
                    </a:ext>
                  </a:extLst>
                </a:gridCol>
              </a:tblGrid>
              <a:tr h="784830">
                <a:tc>
                  <a:txBody>
                    <a:bodyPr/>
                    <a:lstStyle/>
                    <a:p>
                      <a:pPr algn="ctr" latinLnBrk="1"/>
                      <a:r>
                        <a:rPr lang="en-US" altLang="ko-KR" sz="2400" dirty="0"/>
                        <a:t>Rx2012</a:t>
                      </a:r>
                      <a:endParaRPr lang="ko-KR" altLang="en-US" sz="2400" dirty="0"/>
                    </a:p>
                  </a:txBody>
                  <a:tcPr anchor="ctr">
                    <a:solidFill>
                      <a:srgbClr val="FFFF99"/>
                    </a:solidFill>
                  </a:tcPr>
                </a:tc>
                <a:tc>
                  <a:txBody>
                    <a:bodyPr/>
                    <a:lstStyle/>
                    <a:p>
                      <a:pPr algn="ctr" latinLnBrk="1"/>
                      <a:r>
                        <a:rPr lang="en-US" altLang="ko-KR" sz="2400" dirty="0"/>
                        <a:t>Rx0001</a:t>
                      </a:r>
                      <a:endParaRPr lang="ko-KR" altLang="en-US" sz="2400" dirty="0"/>
                    </a:p>
                  </a:txBody>
                  <a:tcPr anchor="ctr">
                    <a:noFill/>
                  </a:tcPr>
                </a:tc>
                <a:tc>
                  <a:txBody>
                    <a:bodyPr/>
                    <a:lstStyle/>
                    <a:p>
                      <a:pPr algn="ctr" latinLnBrk="1"/>
                      <a:r>
                        <a:rPr lang="en-US" altLang="ko-KR" sz="2400" dirty="0"/>
                        <a:t>Sx1457</a:t>
                      </a:r>
                      <a:endParaRPr lang="ko-KR" altLang="en-US" sz="2400" dirty="0"/>
                    </a:p>
                  </a:txBody>
                  <a:tcPr anchor="ctr">
                    <a:solidFill>
                      <a:schemeClr val="accent6">
                        <a:lumMod val="60000"/>
                        <a:lumOff val="40000"/>
                      </a:schemeClr>
                    </a:solidFill>
                  </a:tcPr>
                </a:tc>
                <a:tc>
                  <a:txBody>
                    <a:bodyPr/>
                    <a:lstStyle/>
                    <a:p>
                      <a:pPr algn="ctr" latinLnBrk="1"/>
                      <a:r>
                        <a:rPr lang="en-US" altLang="ko-KR" sz="2400" dirty="0"/>
                        <a:t>Rx0024</a:t>
                      </a:r>
                      <a:endParaRPr lang="ko-KR" altLang="en-US" sz="2400" dirty="0"/>
                    </a:p>
                  </a:txBody>
                  <a:tcPr anchor="ctr"/>
                </a:tc>
                <a:tc>
                  <a:txBody>
                    <a:bodyPr/>
                    <a:lstStyle/>
                    <a:p>
                      <a:pPr algn="ctr" latinLnBrk="1"/>
                      <a:r>
                        <a:rPr lang="en-US" altLang="ko-KR" sz="2400" dirty="0"/>
                        <a:t>Ta0253</a:t>
                      </a:r>
                      <a:endParaRPr lang="ko-KR" altLang="en-US" sz="2400" dirty="0"/>
                    </a:p>
                  </a:txBody>
                  <a:tcPr anchor="ctr">
                    <a:solidFill>
                      <a:schemeClr val="accent6">
                        <a:lumMod val="60000"/>
                        <a:lumOff val="40000"/>
                      </a:schemeClr>
                    </a:solidFill>
                  </a:tcPr>
                </a:tc>
                <a:tc>
                  <a:txBody>
                    <a:bodyPr/>
                    <a:lstStyle/>
                    <a:p>
                      <a:pPr algn="ctr" latinLnBrk="1"/>
                      <a:r>
                        <a:rPr lang="en-US" altLang="ko-KR" sz="2400" dirty="0"/>
                        <a:t>Bs0001</a:t>
                      </a:r>
                      <a:endParaRPr lang="ko-KR" altLang="en-US" sz="2400" dirty="0"/>
                    </a:p>
                  </a:txBody>
                  <a:tcPr anchor="ctr">
                    <a:solidFill>
                      <a:schemeClr val="accent6">
                        <a:lumMod val="60000"/>
                        <a:lumOff val="40000"/>
                      </a:schemeClr>
                    </a:solidFill>
                  </a:tcPr>
                </a:tc>
                <a:tc>
                  <a:txBody>
                    <a:bodyPr/>
                    <a:lstStyle/>
                    <a:p>
                      <a:pPr algn="ctr" latinLnBrk="1"/>
                      <a:r>
                        <a:rPr lang="en-US" altLang="ko-KR" sz="2400" dirty="0"/>
                        <a:t>Sx0369</a:t>
                      </a:r>
                      <a:endParaRPr lang="ko-KR" altLang="en-US" sz="2400" dirty="0"/>
                    </a:p>
                  </a:txBody>
                  <a:tcPr anchor="ctr">
                    <a:solidFill>
                      <a:srgbClr val="FFFF99"/>
                    </a:solidFill>
                  </a:tcPr>
                </a:tc>
                <a:extLst>
                  <a:ext uri="{0D108BD9-81ED-4DB2-BD59-A6C34878D82A}">
                    <a16:rowId xmlns:a16="http://schemas.microsoft.com/office/drawing/2014/main" val="252444059"/>
                  </a:ext>
                </a:extLst>
              </a:tr>
              <a:tr h="784830">
                <a:tc>
                  <a:txBody>
                    <a:bodyPr/>
                    <a:lstStyle/>
                    <a:p>
                      <a:pPr algn="ctr" latinLnBrk="1"/>
                      <a:endParaRPr lang="ko-KR" altLang="en-US" sz="2400" dirty="0"/>
                    </a:p>
                  </a:txBody>
                  <a:tcPr anchor="ctr"/>
                </a:tc>
                <a:tc>
                  <a:txBody>
                    <a:bodyPr/>
                    <a:lstStyle/>
                    <a:p>
                      <a:pPr algn="ctr" latinLnBrk="1"/>
                      <a:r>
                        <a:rPr lang="en-US" altLang="ko-KR" sz="2400" dirty="0"/>
                        <a:t>Rx0024</a:t>
                      </a:r>
                      <a:endParaRPr lang="ko-KR" altLang="en-US" sz="2400" dirty="0"/>
                    </a:p>
                  </a:txBody>
                  <a:tcPr anchor="ctr"/>
                </a:tc>
                <a:tc>
                  <a:txBody>
                    <a:bodyPr/>
                    <a:lstStyle/>
                    <a:p>
                      <a:pPr algn="ctr" latinLnBrk="1"/>
                      <a:r>
                        <a:rPr lang="en-US" altLang="ko-KR" sz="2400" dirty="0"/>
                        <a:t>Sx1457</a:t>
                      </a:r>
                      <a:endParaRPr lang="ko-KR" altLang="en-US" sz="2400" dirty="0"/>
                    </a:p>
                  </a:txBody>
                  <a:tcPr anchor="ctr">
                    <a:solidFill>
                      <a:schemeClr val="accent6">
                        <a:lumMod val="60000"/>
                        <a:lumOff val="40000"/>
                      </a:schemeClr>
                    </a:solidFill>
                  </a:tcPr>
                </a:tc>
                <a:tc>
                  <a:txBody>
                    <a:bodyPr/>
                    <a:lstStyle/>
                    <a:p>
                      <a:pPr algn="ctr" latinLnBrk="1"/>
                      <a:r>
                        <a:rPr lang="en-US" altLang="ko-KR" sz="2400" dirty="0"/>
                        <a:t>Ta0253</a:t>
                      </a:r>
                      <a:endParaRPr lang="ko-KR" altLang="en-US" sz="2400" dirty="0"/>
                    </a:p>
                  </a:txBody>
                  <a:tcPr anchor="ctr">
                    <a:solidFill>
                      <a:schemeClr val="accent6">
                        <a:lumMod val="60000"/>
                        <a:lumOff val="40000"/>
                      </a:schemeClr>
                    </a:solidFill>
                  </a:tcPr>
                </a:tc>
                <a:tc>
                  <a:txBody>
                    <a:bodyPr/>
                    <a:lstStyle/>
                    <a:p>
                      <a:pPr algn="ctr" latinLnBrk="1"/>
                      <a:r>
                        <a:rPr lang="en-US" altLang="ko-KR" sz="2400" dirty="0"/>
                        <a:t>Ta0254</a:t>
                      </a:r>
                      <a:endParaRPr lang="ko-KR" altLang="en-US" sz="2400" dirty="0"/>
                    </a:p>
                  </a:txBody>
                  <a:tcPr anchor="ctr"/>
                </a:tc>
                <a:tc>
                  <a:txBody>
                    <a:bodyPr/>
                    <a:lstStyle/>
                    <a:p>
                      <a:pPr algn="ctr" latinLnBrk="1"/>
                      <a:r>
                        <a:rPr lang="en-US" altLang="ko-KR" sz="2400" dirty="0"/>
                        <a:t>Bs0001</a:t>
                      </a:r>
                      <a:endParaRPr lang="ko-KR" altLang="en-US" sz="2400" dirty="0"/>
                    </a:p>
                  </a:txBody>
                  <a:tcPr anchor="ctr">
                    <a:solidFill>
                      <a:schemeClr val="accent6">
                        <a:lumMod val="60000"/>
                        <a:lumOff val="40000"/>
                      </a:schemeClr>
                    </a:solidFill>
                  </a:tcPr>
                </a:tc>
                <a:tc>
                  <a:txBody>
                    <a:bodyPr/>
                    <a:lstStyle/>
                    <a:p>
                      <a:pPr algn="ctr" latinLnBrk="1"/>
                      <a:endParaRPr lang="ko-KR" altLang="en-US" sz="2400" dirty="0"/>
                    </a:p>
                  </a:txBody>
                  <a:tcPr anchor="ctr"/>
                </a:tc>
                <a:extLst>
                  <a:ext uri="{0D108BD9-81ED-4DB2-BD59-A6C34878D82A}">
                    <a16:rowId xmlns:a16="http://schemas.microsoft.com/office/drawing/2014/main" val="1638975988"/>
                  </a:ext>
                </a:extLst>
              </a:tr>
            </a:tbl>
          </a:graphicData>
        </a:graphic>
      </p:graphicFrame>
      <p:sp>
        <p:nvSpPr>
          <p:cNvPr id="34" name="TextBox 33">
            <a:extLst>
              <a:ext uri="{FF2B5EF4-FFF2-40B4-BE49-F238E27FC236}">
                <a16:creationId xmlns:a16="http://schemas.microsoft.com/office/drawing/2014/main" id="{1075BB2D-070E-7B10-9EE8-8543096EF65F}"/>
              </a:ext>
            </a:extLst>
          </p:cNvPr>
          <p:cNvSpPr txBox="1"/>
          <p:nvPr/>
        </p:nvSpPr>
        <p:spPr>
          <a:xfrm>
            <a:off x="1219200" y="7333851"/>
            <a:ext cx="1560060" cy="461665"/>
          </a:xfrm>
          <a:prstGeom prst="rect">
            <a:avLst/>
          </a:prstGeom>
          <a:noFill/>
        </p:spPr>
        <p:txBody>
          <a:bodyPr wrap="square" rtlCol="0">
            <a:spAutoFit/>
          </a:bodyPr>
          <a:lstStyle/>
          <a:p>
            <a:r>
              <a:rPr lang="en-US" altLang="ko-KR" sz="2400" dirty="0"/>
              <a:t>Seq</a:t>
            </a:r>
            <a:r>
              <a:rPr lang="ko-KR" altLang="en-US" sz="2400" dirty="0"/>
              <a:t> </a:t>
            </a:r>
            <a:r>
              <a:rPr lang="en-US" altLang="ko-KR" sz="2400" dirty="0"/>
              <a:t>1</a:t>
            </a:r>
            <a:endParaRPr lang="ko-KR" altLang="en-US" sz="2400" dirty="0"/>
          </a:p>
        </p:txBody>
      </p:sp>
      <p:sp>
        <p:nvSpPr>
          <p:cNvPr id="35" name="TextBox 34">
            <a:extLst>
              <a:ext uri="{FF2B5EF4-FFF2-40B4-BE49-F238E27FC236}">
                <a16:creationId xmlns:a16="http://schemas.microsoft.com/office/drawing/2014/main" id="{BC772452-7BC3-4578-D5D0-76BD23D8C3C1}"/>
              </a:ext>
            </a:extLst>
          </p:cNvPr>
          <p:cNvSpPr txBox="1"/>
          <p:nvPr/>
        </p:nvSpPr>
        <p:spPr>
          <a:xfrm>
            <a:off x="1228763" y="7996788"/>
            <a:ext cx="1560060" cy="461665"/>
          </a:xfrm>
          <a:prstGeom prst="rect">
            <a:avLst/>
          </a:prstGeom>
          <a:noFill/>
        </p:spPr>
        <p:txBody>
          <a:bodyPr wrap="square" rtlCol="0">
            <a:spAutoFit/>
          </a:bodyPr>
          <a:lstStyle/>
          <a:p>
            <a:r>
              <a:rPr lang="en-US" altLang="ko-KR" sz="2400" dirty="0"/>
              <a:t>Seq</a:t>
            </a:r>
            <a:r>
              <a:rPr lang="ko-KR" altLang="en-US" sz="2400" dirty="0"/>
              <a:t> </a:t>
            </a:r>
            <a:r>
              <a:rPr lang="en-US" altLang="ko-KR" sz="2400" dirty="0"/>
              <a:t>2</a:t>
            </a:r>
            <a:endParaRPr lang="ko-KR" altLang="en-US" sz="2400" dirty="0"/>
          </a:p>
        </p:txBody>
      </p:sp>
      <p:cxnSp>
        <p:nvCxnSpPr>
          <p:cNvPr id="12" name="직선 화살표 연결선 11">
            <a:extLst>
              <a:ext uri="{FF2B5EF4-FFF2-40B4-BE49-F238E27FC236}">
                <a16:creationId xmlns:a16="http://schemas.microsoft.com/office/drawing/2014/main" id="{29219613-8C60-B81C-8A08-D62EA34568E1}"/>
              </a:ext>
            </a:extLst>
          </p:cNvPr>
          <p:cNvCxnSpPr>
            <a:cxnSpLocks/>
          </p:cNvCxnSpPr>
          <p:nvPr/>
        </p:nvCxnSpPr>
        <p:spPr>
          <a:xfrm>
            <a:off x="12192000" y="7874896"/>
            <a:ext cx="533400" cy="0"/>
          </a:xfrm>
          <a:prstGeom prst="straightConnector1">
            <a:avLst/>
          </a:prstGeom>
          <a:ln w="38100">
            <a:solidFill>
              <a:srgbClr val="56565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0B1716B-851B-8CE7-BB64-14ABCA730A55}"/>
              </a:ext>
            </a:extLst>
          </p:cNvPr>
          <p:cNvSpPr txBox="1"/>
          <p:nvPr/>
        </p:nvSpPr>
        <p:spPr>
          <a:xfrm>
            <a:off x="13245154" y="7459397"/>
            <a:ext cx="4256882" cy="830997"/>
          </a:xfrm>
          <a:prstGeom prst="rect">
            <a:avLst/>
          </a:prstGeom>
          <a:noFill/>
        </p:spPr>
        <p:txBody>
          <a:bodyPr wrap="square" rtlCol="0">
            <a:spAutoFit/>
          </a:bodyPr>
          <a:lstStyle/>
          <a:p>
            <a:r>
              <a:rPr lang="en-US" altLang="ko-KR" sz="2400" dirty="0"/>
              <a:t>[ Rx2012, Sx1457, Ta0253, Bs0001, Sx0369 ]</a:t>
            </a:r>
            <a:endParaRPr lang="ko-KR" altLang="en-US" sz="2400" dirty="0"/>
          </a:p>
        </p:txBody>
      </p:sp>
    </p:spTree>
    <p:extLst>
      <p:ext uri="{BB962C8B-B14F-4D97-AF65-F5344CB8AC3E}">
        <p14:creationId xmlns:p14="http://schemas.microsoft.com/office/powerpoint/2010/main" val="151035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14</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F9DD820C-FBAE-E772-BDA7-680BF977DE66}"/>
              </a:ext>
            </a:extLst>
          </p:cNvPr>
          <p:cNvSpPr txBox="1"/>
          <p:nvPr/>
        </p:nvSpPr>
        <p:spPr>
          <a:xfrm>
            <a:off x="965200" y="4743251"/>
            <a:ext cx="8230100" cy="2062103"/>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t>Input &amp; Output </a:t>
            </a:r>
            <a:r>
              <a:rPr lang="en-US" altLang="ko-KR" sz="3200" dirty="0">
                <a:sym typeface="Wingdings" panose="05000000000000000000" pitchFamily="2" charset="2"/>
              </a:rPr>
              <a:t> Sequence</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Encoder – Decoder Model</a:t>
            </a:r>
          </a:p>
          <a:p>
            <a:r>
              <a:rPr lang="en-US" altLang="ko-KR" sz="3200" dirty="0">
                <a:sym typeface="Wingdings" panose="05000000000000000000" pitchFamily="2" charset="2"/>
              </a:rPr>
              <a:t> Sequence-to-Sequence </a:t>
            </a:r>
            <a:r>
              <a:rPr lang="ko-KR" altLang="en-US" sz="3200" dirty="0">
                <a:sym typeface="Wingdings" panose="05000000000000000000" pitchFamily="2" charset="2"/>
              </a:rPr>
              <a:t>학습 가능</a:t>
            </a:r>
            <a:endParaRPr lang="en-US" altLang="ko-KR" sz="3200" dirty="0">
              <a:sym typeface="Wingdings" panose="05000000000000000000" pitchFamily="2" charset="2"/>
            </a:endParaRPr>
          </a:p>
        </p:txBody>
      </p:sp>
      <p:pic>
        <p:nvPicPr>
          <p:cNvPr id="5" name="그림 4">
            <a:extLst>
              <a:ext uri="{FF2B5EF4-FFF2-40B4-BE49-F238E27FC236}">
                <a16:creationId xmlns:a16="http://schemas.microsoft.com/office/drawing/2014/main" id="{46B54AD7-DF7F-4746-84A9-1523BAEDD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8400" y="3364076"/>
            <a:ext cx="8534400" cy="5437024"/>
          </a:xfrm>
          <a:prstGeom prst="rect">
            <a:avLst/>
          </a:prstGeom>
        </p:spPr>
      </p:pic>
      <p:sp>
        <p:nvSpPr>
          <p:cNvPr id="26" name="TextBox 25">
            <a:extLst>
              <a:ext uri="{FF2B5EF4-FFF2-40B4-BE49-F238E27FC236}">
                <a16:creationId xmlns:a16="http://schemas.microsoft.com/office/drawing/2014/main" id="{FE07BAEF-D6A6-C44B-1BA6-7E22957A2F1E}"/>
              </a:ext>
            </a:extLst>
          </p:cNvPr>
          <p:cNvSpPr txBox="1"/>
          <p:nvPr/>
        </p:nvSpPr>
        <p:spPr>
          <a:xfrm>
            <a:off x="8763000" y="8812768"/>
            <a:ext cx="1560060" cy="307777"/>
          </a:xfrm>
          <a:prstGeom prst="rect">
            <a:avLst/>
          </a:prstGeom>
          <a:noFill/>
        </p:spPr>
        <p:txBody>
          <a:bodyPr wrap="square" rtlCol="0">
            <a:spAutoFit/>
          </a:bodyPr>
          <a:lstStyle/>
          <a:p>
            <a:r>
              <a:rPr lang="en-US" altLang="ko-KR" sz="1400" dirty="0"/>
              <a:t>Ref.</a:t>
            </a:r>
            <a:r>
              <a:rPr lang="ko-KR" altLang="en-US" sz="1400" dirty="0"/>
              <a:t> </a:t>
            </a:r>
            <a:r>
              <a:rPr lang="en-US" altLang="ko-KR" sz="1400" dirty="0"/>
              <a:t>[3]</a:t>
            </a:r>
            <a:endParaRPr lang="ko-KR" altLang="en-US" sz="1400" dirty="0"/>
          </a:p>
        </p:txBody>
      </p:sp>
    </p:spTree>
    <p:extLst>
      <p:ext uri="{BB962C8B-B14F-4D97-AF65-F5344CB8AC3E}">
        <p14:creationId xmlns:p14="http://schemas.microsoft.com/office/powerpoint/2010/main" val="61668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15</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F9DD820C-FBAE-E772-BDA7-680BF977DE66}"/>
              </a:ext>
            </a:extLst>
          </p:cNvPr>
          <p:cNvSpPr txBox="1"/>
          <p:nvPr/>
        </p:nvSpPr>
        <p:spPr>
          <a:xfrm>
            <a:off x="1235076" y="3364076"/>
            <a:ext cx="8230100" cy="2062103"/>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sym typeface="Wingdings" panose="05000000000000000000" pitchFamily="2" charset="2"/>
              </a:rPr>
              <a:t>Embedding Dimension : 64</a:t>
            </a:r>
          </a:p>
          <a:p>
            <a:pPr marL="571500" indent="-571500">
              <a:buFont typeface="Arial" panose="020B0604020202020204" pitchFamily="34" charset="0"/>
              <a:buChar char="•"/>
            </a:pPr>
            <a:r>
              <a:rPr lang="en-US" altLang="ko-KR" sz="3200" dirty="0">
                <a:sym typeface="Wingdings" panose="05000000000000000000" pitchFamily="2" charset="2"/>
              </a:rPr>
              <a:t>Hidden units : 64</a:t>
            </a:r>
          </a:p>
          <a:p>
            <a:pPr marL="571500" indent="-571500">
              <a:buFont typeface="Arial" panose="020B0604020202020204" pitchFamily="34" charset="0"/>
              <a:buChar char="•"/>
            </a:pPr>
            <a:r>
              <a:rPr lang="en-US" altLang="ko-KR" sz="3200" dirty="0">
                <a:sym typeface="Wingdings" panose="05000000000000000000" pitchFamily="2" charset="2"/>
              </a:rPr>
              <a:t>Vocabulary size : 7874</a:t>
            </a:r>
          </a:p>
          <a:p>
            <a:pPr marL="571500" indent="-571500">
              <a:buFont typeface="Arial" panose="020B0604020202020204" pitchFamily="34" charset="0"/>
              <a:buChar char="•"/>
            </a:pPr>
            <a:endParaRPr lang="en-US" altLang="ko-KR" sz="3200" dirty="0">
              <a:sym typeface="Wingdings" panose="05000000000000000000" pitchFamily="2" charset="2"/>
            </a:endParaRPr>
          </a:p>
        </p:txBody>
      </p:sp>
      <p:sp>
        <p:nvSpPr>
          <p:cNvPr id="25" name="TextBox 24">
            <a:extLst>
              <a:ext uri="{FF2B5EF4-FFF2-40B4-BE49-F238E27FC236}">
                <a16:creationId xmlns:a16="http://schemas.microsoft.com/office/drawing/2014/main" id="{0CB28AF5-C5D0-4993-761C-7DA911F8978A}"/>
              </a:ext>
            </a:extLst>
          </p:cNvPr>
          <p:cNvSpPr txBox="1"/>
          <p:nvPr/>
        </p:nvSpPr>
        <p:spPr>
          <a:xfrm>
            <a:off x="1235076" y="5230523"/>
            <a:ext cx="8230100" cy="4031873"/>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sym typeface="Wingdings" panose="05000000000000000000" pitchFamily="2" charset="2"/>
              </a:rPr>
              <a:t>Batch Size : 64</a:t>
            </a:r>
          </a:p>
          <a:p>
            <a:pPr marL="571500" indent="-571500">
              <a:buFont typeface="Arial" panose="020B0604020202020204" pitchFamily="34" charset="0"/>
              <a:buChar char="•"/>
            </a:pPr>
            <a:r>
              <a:rPr lang="en-US" altLang="ko-KR" sz="3200" dirty="0">
                <a:sym typeface="Wingdings" panose="05000000000000000000" pitchFamily="2" charset="2"/>
              </a:rPr>
              <a:t>Epoch : 200</a:t>
            </a:r>
          </a:p>
          <a:p>
            <a:pPr marL="571500" indent="-571500">
              <a:buFont typeface="Arial" panose="020B0604020202020204" pitchFamily="34" charset="0"/>
              <a:buChar char="•"/>
            </a:pPr>
            <a:r>
              <a:rPr lang="en-US" altLang="ko-KR" sz="3200" dirty="0">
                <a:sym typeface="Wingdings" panose="05000000000000000000" pitchFamily="2" charset="2"/>
              </a:rPr>
              <a:t>Early Stopping </a:t>
            </a:r>
            <a:r>
              <a:rPr lang="ko-KR" altLang="en-US" sz="3200" dirty="0">
                <a:sym typeface="Wingdings" panose="05000000000000000000" pitchFamily="2" charset="2"/>
              </a:rPr>
              <a:t>적용</a:t>
            </a: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Optimizer : </a:t>
            </a:r>
            <a:r>
              <a:rPr lang="en-US" altLang="ko-KR" sz="3200" dirty="0" err="1">
                <a:sym typeface="Wingdings" panose="05000000000000000000" pitchFamily="2" charset="2"/>
              </a:rPr>
              <a:t>RMSProp</a:t>
            </a: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Loss : Spare Categorical Cross-entropy</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p:txBody>
      </p:sp>
      <p:pic>
        <p:nvPicPr>
          <p:cNvPr id="21" name="그림 20" descr="텍스트이(가) 표시된 사진&#10;&#10;자동 생성된 설명">
            <a:extLst>
              <a:ext uri="{FF2B5EF4-FFF2-40B4-BE49-F238E27FC236}">
                <a16:creationId xmlns:a16="http://schemas.microsoft.com/office/drawing/2014/main" id="{FBCE1A0B-27C3-B15A-3D01-D20655B41BB7}"/>
              </a:ext>
            </a:extLst>
          </p:cNvPr>
          <p:cNvPicPr>
            <a:picLocks noChangeAspect="1"/>
          </p:cNvPicPr>
          <p:nvPr/>
        </p:nvPicPr>
        <p:blipFill rotWithShape="1">
          <a:blip r:embed="rId6">
            <a:extLst>
              <a:ext uri="{28A0092B-C50C-407E-A947-70E740481C1C}">
                <a14:useLocalDpi xmlns:a14="http://schemas.microsoft.com/office/drawing/2010/main" val="0"/>
              </a:ext>
            </a:extLst>
          </a:blip>
          <a:srcRect l="4435" t="3388" r="7331" b="24390"/>
          <a:stretch/>
        </p:blipFill>
        <p:spPr>
          <a:xfrm>
            <a:off x="6442524" y="5155756"/>
            <a:ext cx="11134794" cy="1962639"/>
          </a:xfrm>
          <a:prstGeom prst="rect">
            <a:avLst/>
          </a:prstGeom>
        </p:spPr>
      </p:pic>
    </p:spTree>
    <p:extLst>
      <p:ext uri="{BB962C8B-B14F-4D97-AF65-F5344CB8AC3E}">
        <p14:creationId xmlns:p14="http://schemas.microsoft.com/office/powerpoint/2010/main" val="154248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16</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F9DD820C-FBAE-E772-BDA7-680BF977DE66}"/>
              </a:ext>
            </a:extLst>
          </p:cNvPr>
          <p:cNvSpPr txBox="1"/>
          <p:nvPr/>
        </p:nvSpPr>
        <p:spPr>
          <a:xfrm>
            <a:off x="9644630" y="3390900"/>
            <a:ext cx="8230100" cy="6001643"/>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sym typeface="Wingdings" panose="05000000000000000000" pitchFamily="2" charset="2"/>
              </a:rPr>
              <a:t>Training source data : (6910, 15)</a:t>
            </a:r>
          </a:p>
          <a:p>
            <a:pPr marL="571500" indent="-571500">
              <a:buFont typeface="Arial" panose="020B0604020202020204" pitchFamily="34" charset="0"/>
              <a:buChar char="•"/>
            </a:pPr>
            <a:r>
              <a:rPr lang="en-US" altLang="ko-KR" sz="3200" dirty="0">
                <a:sym typeface="Wingdings" panose="05000000000000000000" pitchFamily="2" charset="2"/>
              </a:rPr>
              <a:t>Training target data : (6910, 11)</a:t>
            </a:r>
          </a:p>
          <a:p>
            <a:pPr marL="571500" indent="-571500">
              <a:buFont typeface="Arial" panose="020B0604020202020204" pitchFamily="34" charset="0"/>
              <a:buChar char="•"/>
            </a:pPr>
            <a:r>
              <a:rPr lang="en-US" altLang="ko-KR" sz="3200" dirty="0">
                <a:sym typeface="Wingdings" panose="05000000000000000000" pitchFamily="2" charset="2"/>
              </a:rPr>
              <a:t>Training</a:t>
            </a:r>
            <a:r>
              <a:rPr lang="ko-KR" altLang="en-US" sz="3200" dirty="0">
                <a:sym typeface="Wingdings" panose="05000000000000000000" pitchFamily="2" charset="2"/>
              </a:rPr>
              <a:t> </a:t>
            </a:r>
            <a:r>
              <a:rPr lang="en-US" altLang="ko-KR" sz="3200" dirty="0">
                <a:sym typeface="Wingdings" panose="05000000000000000000" pitchFamily="2" charset="2"/>
              </a:rPr>
              <a:t>target</a:t>
            </a:r>
            <a:r>
              <a:rPr lang="ko-KR" altLang="en-US" sz="3200" dirty="0">
                <a:sym typeface="Wingdings" panose="05000000000000000000" pitchFamily="2" charset="2"/>
              </a:rPr>
              <a:t> </a:t>
            </a:r>
            <a:r>
              <a:rPr lang="en-US" altLang="ko-KR" sz="3200" dirty="0">
                <a:sym typeface="Wingdings" panose="05000000000000000000" pitchFamily="2" charset="2"/>
              </a:rPr>
              <a:t>label : (6910, 11)</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Validation source data : (863, 15)</a:t>
            </a:r>
          </a:p>
          <a:p>
            <a:pPr marL="571500" indent="-571500">
              <a:buFont typeface="Arial" panose="020B0604020202020204" pitchFamily="34" charset="0"/>
              <a:buChar char="•"/>
            </a:pPr>
            <a:r>
              <a:rPr lang="en-US" altLang="ko-KR" sz="3200" dirty="0">
                <a:sym typeface="Wingdings" panose="05000000000000000000" pitchFamily="2" charset="2"/>
              </a:rPr>
              <a:t>Validation target data : (863, 11)</a:t>
            </a:r>
          </a:p>
          <a:p>
            <a:pPr marL="571500" indent="-571500">
              <a:buFont typeface="Arial" panose="020B0604020202020204" pitchFamily="34" charset="0"/>
              <a:buChar char="•"/>
            </a:pPr>
            <a:r>
              <a:rPr lang="en-US" altLang="ko-KR" sz="3200" dirty="0">
                <a:sym typeface="Wingdings" panose="05000000000000000000" pitchFamily="2" charset="2"/>
              </a:rPr>
              <a:t>Validation target label : (863, 11)</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Test source data : (863, 15)</a:t>
            </a:r>
          </a:p>
          <a:p>
            <a:pPr marL="571500" indent="-571500">
              <a:buFont typeface="Arial" panose="020B0604020202020204" pitchFamily="34" charset="0"/>
              <a:buChar char="•"/>
            </a:pPr>
            <a:r>
              <a:rPr lang="en-US" altLang="ko-KR" sz="3200" dirty="0">
                <a:sym typeface="Wingdings" panose="05000000000000000000" pitchFamily="2" charset="2"/>
              </a:rPr>
              <a:t>Test target data : (863, 11)</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p:txBody>
      </p:sp>
      <p:grpSp>
        <p:nvGrpSpPr>
          <p:cNvPr id="21" name="그룹 20">
            <a:extLst>
              <a:ext uri="{FF2B5EF4-FFF2-40B4-BE49-F238E27FC236}">
                <a16:creationId xmlns:a16="http://schemas.microsoft.com/office/drawing/2014/main" id="{44A4E77D-84A9-F6C7-9DFB-42515956D871}"/>
              </a:ext>
            </a:extLst>
          </p:cNvPr>
          <p:cNvGrpSpPr/>
          <p:nvPr/>
        </p:nvGrpSpPr>
        <p:grpSpPr>
          <a:xfrm>
            <a:off x="1313452" y="6506579"/>
            <a:ext cx="6574186" cy="626641"/>
            <a:chOff x="11614586" y="20900607"/>
            <a:chExt cx="3607446" cy="403790"/>
          </a:xfrm>
        </p:grpSpPr>
        <p:sp>
          <p:nvSpPr>
            <p:cNvPr id="22" name="직사각형 21">
              <a:extLst>
                <a:ext uri="{FF2B5EF4-FFF2-40B4-BE49-F238E27FC236}">
                  <a16:creationId xmlns:a16="http://schemas.microsoft.com/office/drawing/2014/main" id="{0CD1C092-FFC1-EFE9-8413-D13874AC6AFF}"/>
                </a:ext>
              </a:extLst>
            </p:cNvPr>
            <p:cNvSpPr/>
            <p:nvPr/>
          </p:nvSpPr>
          <p:spPr>
            <a:xfrm>
              <a:off x="11614586" y="20900607"/>
              <a:ext cx="3600000" cy="4031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_ac Bold" panose="020B0600000101010101" pitchFamily="50" charset="-127"/>
                  <a:ea typeface="나눔스퀘어_ac Bold" panose="020B0600000101010101" pitchFamily="50" charset="-127"/>
                </a:rPr>
                <a:t>Train</a:t>
              </a:r>
              <a:endParaRPr lang="ko-KR" altLang="en-US"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15C58BCE-A364-5033-B8DB-DF3568F93E2E}"/>
                </a:ext>
              </a:extLst>
            </p:cNvPr>
            <p:cNvSpPr/>
            <p:nvPr/>
          </p:nvSpPr>
          <p:spPr>
            <a:xfrm>
              <a:off x="14862032" y="20901197"/>
              <a:ext cx="360000" cy="403200"/>
            </a:xfrm>
            <a:prstGeom prst="rect">
              <a:avLst/>
            </a:prstGeom>
            <a:solidFill>
              <a:schemeClr val="accent6">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_ac Bold" panose="020B0600000101010101" pitchFamily="50" charset="-127"/>
                  <a:ea typeface="나눔스퀘어_ac Bold" panose="020B0600000101010101" pitchFamily="50" charset="-127"/>
                </a:rPr>
                <a:t>T</a:t>
              </a:r>
              <a:endParaRPr lang="ko-KR" altLang="en-US" dirty="0">
                <a:solidFill>
                  <a:schemeClr val="tx1"/>
                </a:solidFill>
                <a:latin typeface="나눔스퀘어_ac Bold" panose="020B0600000101010101" pitchFamily="50" charset="-127"/>
                <a:ea typeface="나눔스퀘어_ac Bold" panose="020B0600000101010101" pitchFamily="50" charset="-127"/>
              </a:endParaRPr>
            </a:p>
          </p:txBody>
        </p:sp>
        <p:sp>
          <p:nvSpPr>
            <p:cNvPr id="24" name="직사각형 23">
              <a:extLst>
                <a:ext uri="{FF2B5EF4-FFF2-40B4-BE49-F238E27FC236}">
                  <a16:creationId xmlns:a16="http://schemas.microsoft.com/office/drawing/2014/main" id="{AA44ED4A-93E7-AAAF-09FC-869376655E20}"/>
                </a:ext>
              </a:extLst>
            </p:cNvPr>
            <p:cNvSpPr/>
            <p:nvPr/>
          </p:nvSpPr>
          <p:spPr>
            <a:xfrm>
              <a:off x="14501352" y="20901197"/>
              <a:ext cx="360000" cy="403200"/>
            </a:xfrm>
            <a:prstGeom prst="rect">
              <a:avLst/>
            </a:prstGeom>
            <a:solidFill>
              <a:schemeClr val="accent5">
                <a:lumMod val="40000"/>
                <a:lumOff val="6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_ac Bold" panose="020B0600000101010101" pitchFamily="50" charset="-127"/>
                  <a:ea typeface="나눔스퀘어_ac Bold" panose="020B0600000101010101" pitchFamily="50" charset="-127"/>
                </a:rPr>
                <a:t>V</a:t>
              </a:r>
              <a:endParaRPr lang="ko-KR" altLang="en-US" dirty="0">
                <a:solidFill>
                  <a:schemeClr val="tx1"/>
                </a:solidFill>
                <a:latin typeface="나눔스퀘어_ac Bold" panose="020B0600000101010101" pitchFamily="50" charset="-127"/>
                <a:ea typeface="나눔스퀘어_ac Bold" panose="020B0600000101010101" pitchFamily="50" charset="-127"/>
              </a:endParaRPr>
            </a:p>
          </p:txBody>
        </p:sp>
      </p:grpSp>
      <p:sp>
        <p:nvSpPr>
          <p:cNvPr id="26" name="TextBox 25">
            <a:extLst>
              <a:ext uri="{FF2B5EF4-FFF2-40B4-BE49-F238E27FC236}">
                <a16:creationId xmlns:a16="http://schemas.microsoft.com/office/drawing/2014/main" id="{71824E3B-EC6B-CE28-7FBE-3D4A432F92E3}"/>
              </a:ext>
            </a:extLst>
          </p:cNvPr>
          <p:cNvSpPr txBox="1"/>
          <p:nvPr/>
        </p:nvSpPr>
        <p:spPr>
          <a:xfrm>
            <a:off x="913900" y="5067300"/>
            <a:ext cx="8230100" cy="1077218"/>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sym typeface="Wingdings" panose="05000000000000000000" pitchFamily="2" charset="2"/>
              </a:rPr>
              <a:t>Sliding Window </a:t>
            </a:r>
            <a:r>
              <a:rPr lang="ko-KR" altLang="en-US" sz="3200" dirty="0">
                <a:sym typeface="Wingdings" panose="05000000000000000000" pitchFamily="2" charset="2"/>
              </a:rPr>
              <a:t>방식으로 데이터 생성</a:t>
            </a: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Training / Validation / Test Data</a:t>
            </a:r>
          </a:p>
        </p:txBody>
      </p:sp>
    </p:spTree>
    <p:extLst>
      <p:ext uri="{BB962C8B-B14F-4D97-AF65-F5344CB8AC3E}">
        <p14:creationId xmlns:p14="http://schemas.microsoft.com/office/powerpoint/2010/main" val="367906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17</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F9DD820C-FBAE-E772-BDA7-680BF977DE66}"/>
              </a:ext>
            </a:extLst>
          </p:cNvPr>
          <p:cNvSpPr txBox="1"/>
          <p:nvPr/>
        </p:nvSpPr>
        <p:spPr>
          <a:xfrm>
            <a:off x="990600" y="3364076"/>
            <a:ext cx="8230100" cy="1569660"/>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학습 결과</a:t>
            </a:r>
            <a:endParaRPr lang="en-US" altLang="ko-KR" sz="3200" dirty="0"/>
          </a:p>
          <a:p>
            <a:pPr marL="571500" indent="-571500">
              <a:buFont typeface="Arial" panose="020B0604020202020204" pitchFamily="34" charset="0"/>
              <a:buChar char="•"/>
            </a:pPr>
            <a:endParaRPr lang="en-US" altLang="ko-KR" sz="3200" dirty="0">
              <a:sym typeface="Wingdings" panose="05000000000000000000" pitchFamily="2" charset="2"/>
            </a:endParaRPr>
          </a:p>
          <a:p>
            <a:r>
              <a:rPr lang="en-US" altLang="ko-KR" sz="3200" dirty="0">
                <a:sym typeface="Wingdings" panose="05000000000000000000" pitchFamily="2" charset="2"/>
              </a:rPr>
              <a:t>    1. Loss</a:t>
            </a:r>
          </a:p>
        </p:txBody>
      </p:sp>
      <p:pic>
        <p:nvPicPr>
          <p:cNvPr id="6" name="그림 5">
            <a:extLst>
              <a:ext uri="{FF2B5EF4-FFF2-40B4-BE49-F238E27FC236}">
                <a16:creationId xmlns:a16="http://schemas.microsoft.com/office/drawing/2014/main" id="{BB501912-2DD1-AEEB-1428-D08873A10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714" y="4991100"/>
            <a:ext cx="6763822" cy="3992138"/>
          </a:xfrm>
          <a:prstGeom prst="rect">
            <a:avLst/>
          </a:prstGeom>
        </p:spPr>
      </p:pic>
      <p:sp>
        <p:nvSpPr>
          <p:cNvPr id="26" name="TextBox 25">
            <a:extLst>
              <a:ext uri="{FF2B5EF4-FFF2-40B4-BE49-F238E27FC236}">
                <a16:creationId xmlns:a16="http://schemas.microsoft.com/office/drawing/2014/main" id="{59924EC1-5C42-0EE7-CB7A-42D69CDBB1E9}"/>
              </a:ext>
            </a:extLst>
          </p:cNvPr>
          <p:cNvSpPr txBox="1"/>
          <p:nvPr/>
        </p:nvSpPr>
        <p:spPr>
          <a:xfrm>
            <a:off x="8763000" y="3345240"/>
            <a:ext cx="8230100" cy="4031873"/>
          </a:xfrm>
          <a:prstGeom prst="rect">
            <a:avLst/>
          </a:prstGeom>
          <a:noFill/>
        </p:spPr>
        <p:txBody>
          <a:bodyPr wrap="square" rtlCol="0">
            <a:spAutoFit/>
          </a:bodyPr>
          <a:lstStyle/>
          <a:p>
            <a:r>
              <a:rPr lang="en-US" altLang="ko-KR" sz="3200" dirty="0">
                <a:sym typeface="Wingdings" panose="05000000000000000000" pitchFamily="2" charset="2"/>
              </a:rPr>
              <a:t>2. Accuracy</a:t>
            </a:r>
          </a:p>
          <a:p>
            <a:endParaRPr lang="en-US" altLang="ko-KR" sz="3200" dirty="0">
              <a:sym typeface="Wingdings" panose="05000000000000000000" pitchFamily="2" charset="2"/>
            </a:endParaRPr>
          </a:p>
          <a:p>
            <a:pPr marL="514350" indent="-514350">
              <a:buAutoNum type="arabicParenR"/>
            </a:pPr>
            <a:r>
              <a:rPr lang="en-US" altLang="ko-KR" sz="3200" dirty="0">
                <a:sym typeface="Wingdings" panose="05000000000000000000" pitchFamily="2" charset="2"/>
              </a:rPr>
              <a:t>MA – </a:t>
            </a:r>
            <a:r>
              <a:rPr lang="ko-KR" altLang="en-US" sz="3200" dirty="0">
                <a:latin typeface="나눔스퀘어_ac Bold" panose="020B0600000101010101" pitchFamily="50" charset="-127"/>
                <a:ea typeface="나눔스퀘어_ac Bold" panose="020B0600000101010101" pitchFamily="50" charset="-127"/>
              </a:rPr>
              <a:t>순서 상관없이 장소만 고려한 정확도</a:t>
            </a:r>
            <a:endParaRPr lang="en-US" altLang="ko-KR" sz="3200" dirty="0">
              <a:latin typeface="나눔스퀘어_ac Bold" panose="020B0600000101010101" pitchFamily="50" charset="-127"/>
              <a:ea typeface="나눔스퀘어_ac Bold" panose="020B0600000101010101" pitchFamily="50" charset="-127"/>
            </a:endParaRPr>
          </a:p>
          <a:p>
            <a:pPr marL="514350" indent="-514350">
              <a:buAutoNum type="arabicParenR"/>
            </a:pPr>
            <a:endParaRPr lang="en-US" altLang="ko-KR" sz="3200" dirty="0">
              <a:latin typeface="나눔스퀘어_ac Bold" panose="020B0600000101010101" pitchFamily="50" charset="-127"/>
              <a:ea typeface="나눔스퀘어_ac Bold" panose="020B0600000101010101" pitchFamily="50" charset="-127"/>
              <a:sym typeface="Wingdings" panose="05000000000000000000" pitchFamily="2" charset="2"/>
            </a:endParaRPr>
          </a:p>
          <a:p>
            <a:pPr marL="514350" indent="-514350">
              <a:buAutoNum type="arabicParenR"/>
            </a:pPr>
            <a:endParaRPr lang="en-US" altLang="ko-KR" sz="3200" dirty="0">
              <a:sym typeface="Wingdings" panose="05000000000000000000" pitchFamily="2" charset="2"/>
            </a:endParaRPr>
          </a:p>
          <a:p>
            <a:pPr marL="514350" indent="-514350">
              <a:buAutoNum type="arabicParenR"/>
            </a:pPr>
            <a:endParaRPr lang="en-US" altLang="ko-KR" sz="3200" dirty="0">
              <a:sym typeface="Wingdings" panose="05000000000000000000" pitchFamily="2" charset="2"/>
            </a:endParaRPr>
          </a:p>
          <a:p>
            <a:pPr marL="514350" indent="-514350">
              <a:buAutoNum type="arabicParenR"/>
            </a:pPr>
            <a:endParaRPr lang="en-US" altLang="ko-KR" sz="3200" dirty="0">
              <a:sym typeface="Wingdings" panose="05000000000000000000" pitchFamily="2" charset="2"/>
            </a:endParaRPr>
          </a:p>
          <a:p>
            <a:pPr marL="514350" indent="-514350">
              <a:buAutoNum type="arabicParenR"/>
            </a:pPr>
            <a:r>
              <a:rPr lang="en-US" altLang="ko-KR" sz="3200" dirty="0">
                <a:sym typeface="Wingdings" panose="05000000000000000000" pitchFamily="2" charset="2"/>
              </a:rPr>
              <a:t>MRE - </a:t>
            </a:r>
            <a:r>
              <a:rPr lang="ko-KR" altLang="en-US" sz="3200" dirty="0">
                <a:latin typeface="나눔스퀘어_ac Bold" panose="020B0600000101010101" pitchFamily="50" charset="-127"/>
                <a:ea typeface="나눔스퀘어_ac Bold" panose="020B0600000101010101" pitchFamily="50" charset="-127"/>
              </a:rPr>
              <a:t>시퀀스 순서 고려한 정확도</a:t>
            </a:r>
            <a:endParaRPr lang="en-US" altLang="ko-KR" sz="3200" dirty="0">
              <a:sym typeface="Wingdings" panose="05000000000000000000" pitchFamily="2" charset="2"/>
            </a:endParaRPr>
          </a:p>
        </p:txBody>
      </p:sp>
      <p:pic>
        <p:nvPicPr>
          <p:cNvPr id="8" name="그림 7" descr="텍스트이(가) 표시된 사진&#10;&#10;자동 생성된 설명">
            <a:extLst>
              <a:ext uri="{FF2B5EF4-FFF2-40B4-BE49-F238E27FC236}">
                <a16:creationId xmlns:a16="http://schemas.microsoft.com/office/drawing/2014/main" id="{B30A0557-2C6B-11F4-E467-DBE515FED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0800" y="5122889"/>
            <a:ext cx="5029076" cy="1357712"/>
          </a:xfrm>
          <a:prstGeom prst="rect">
            <a:avLst/>
          </a:prstGeom>
        </p:spPr>
      </p:pic>
      <p:pic>
        <p:nvPicPr>
          <p:cNvPr id="11" name="그림 10" descr="텍스트이(가) 표시된 사진&#10;&#10;자동 생성된 설명">
            <a:extLst>
              <a:ext uri="{FF2B5EF4-FFF2-40B4-BE49-F238E27FC236}">
                <a16:creationId xmlns:a16="http://schemas.microsoft.com/office/drawing/2014/main" id="{6C11D3A3-7EF1-F756-EF76-1AD26D5A4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7984" y="7598781"/>
            <a:ext cx="8580520" cy="1357200"/>
          </a:xfrm>
          <a:prstGeom prst="rect">
            <a:avLst/>
          </a:prstGeom>
        </p:spPr>
      </p:pic>
    </p:spTree>
    <p:extLst>
      <p:ext uri="{BB962C8B-B14F-4D97-AF65-F5344CB8AC3E}">
        <p14:creationId xmlns:p14="http://schemas.microsoft.com/office/powerpoint/2010/main" val="2173096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18</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F9DD820C-FBAE-E772-BDA7-680BF977DE66}"/>
              </a:ext>
            </a:extLst>
          </p:cNvPr>
          <p:cNvSpPr txBox="1"/>
          <p:nvPr/>
        </p:nvSpPr>
        <p:spPr>
          <a:xfrm>
            <a:off x="1295400" y="3438480"/>
            <a:ext cx="8230100" cy="584775"/>
          </a:xfrm>
          <a:prstGeom prst="rect">
            <a:avLst/>
          </a:prstGeom>
          <a:noFill/>
        </p:spPr>
        <p:txBody>
          <a:bodyPr wrap="square" rtlCol="0">
            <a:spAutoFit/>
          </a:bodyPr>
          <a:lstStyle/>
          <a:p>
            <a:r>
              <a:rPr lang="en-US" altLang="ko-KR" sz="3200" dirty="0">
                <a:sym typeface="Wingdings" panose="05000000000000000000" pitchFamily="2" charset="2"/>
              </a:rPr>
              <a:t>1) MA – </a:t>
            </a:r>
            <a:r>
              <a:rPr lang="ko-KR" altLang="en-US" sz="3200" dirty="0">
                <a:sym typeface="Wingdings" panose="05000000000000000000" pitchFamily="2" charset="2"/>
              </a:rPr>
              <a:t>순서 상관없이 장소만 고려한 정확도 </a:t>
            </a:r>
            <a:r>
              <a:rPr lang="en-US" altLang="ko-KR" sz="3200" dirty="0">
                <a:sym typeface="Wingdings" panose="05000000000000000000" pitchFamily="2" charset="2"/>
              </a:rPr>
              <a:t> </a:t>
            </a:r>
          </a:p>
        </p:txBody>
      </p:sp>
      <p:sp>
        <p:nvSpPr>
          <p:cNvPr id="26" name="TextBox 25">
            <a:extLst>
              <a:ext uri="{FF2B5EF4-FFF2-40B4-BE49-F238E27FC236}">
                <a16:creationId xmlns:a16="http://schemas.microsoft.com/office/drawing/2014/main" id="{59924EC1-5C42-0EE7-CB7A-42D69CDBB1E9}"/>
              </a:ext>
            </a:extLst>
          </p:cNvPr>
          <p:cNvSpPr txBox="1"/>
          <p:nvPr/>
        </p:nvSpPr>
        <p:spPr>
          <a:xfrm>
            <a:off x="9982200" y="3419644"/>
            <a:ext cx="8230100" cy="584775"/>
          </a:xfrm>
          <a:prstGeom prst="rect">
            <a:avLst/>
          </a:prstGeom>
          <a:noFill/>
        </p:spPr>
        <p:txBody>
          <a:bodyPr wrap="square" rtlCol="0">
            <a:spAutoFit/>
          </a:bodyPr>
          <a:lstStyle/>
          <a:p>
            <a:r>
              <a:rPr lang="en-US" altLang="ko-KR" sz="3200" dirty="0">
                <a:sym typeface="Wingdings" panose="05000000000000000000" pitchFamily="2" charset="2"/>
              </a:rPr>
              <a:t>2</a:t>
            </a:r>
            <a:r>
              <a:rPr lang="en-US" altLang="ko-KR" sz="3200">
                <a:sym typeface="Wingdings" panose="05000000000000000000" pitchFamily="2" charset="2"/>
              </a:rPr>
              <a:t>) MRE – </a:t>
            </a:r>
            <a:r>
              <a:rPr lang="ko-KR" altLang="en-US" sz="3200" dirty="0">
                <a:sym typeface="Wingdings" panose="05000000000000000000" pitchFamily="2" charset="2"/>
              </a:rPr>
              <a:t>시퀀스 순서 고려한 정확도</a:t>
            </a:r>
            <a:endParaRPr lang="en-US" altLang="ko-KR" sz="3200" dirty="0">
              <a:sym typeface="Wingdings" panose="05000000000000000000" pitchFamily="2" charset="2"/>
            </a:endParaRPr>
          </a:p>
        </p:txBody>
      </p:sp>
      <p:pic>
        <p:nvPicPr>
          <p:cNvPr id="21" name="그림 20">
            <a:extLst>
              <a:ext uri="{FF2B5EF4-FFF2-40B4-BE49-F238E27FC236}">
                <a16:creationId xmlns:a16="http://schemas.microsoft.com/office/drawing/2014/main" id="{4CCEF9A0-FFE7-7846-F84E-9DC8A2BA00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4987" y="4328188"/>
            <a:ext cx="6043885" cy="4168732"/>
          </a:xfrm>
          <a:prstGeom prst="rect">
            <a:avLst/>
          </a:prstGeom>
        </p:spPr>
      </p:pic>
      <p:cxnSp>
        <p:nvCxnSpPr>
          <p:cNvPr id="22" name="직선 화살표 연결선 21">
            <a:extLst>
              <a:ext uri="{FF2B5EF4-FFF2-40B4-BE49-F238E27FC236}">
                <a16:creationId xmlns:a16="http://schemas.microsoft.com/office/drawing/2014/main" id="{0291F7AA-F91B-2731-79DD-2E29F57FB893}"/>
              </a:ext>
            </a:extLst>
          </p:cNvPr>
          <p:cNvCxnSpPr>
            <a:cxnSpLocks/>
          </p:cNvCxnSpPr>
          <p:nvPr/>
        </p:nvCxnSpPr>
        <p:spPr>
          <a:xfrm>
            <a:off x="2079560" y="8724900"/>
            <a:ext cx="60438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E302B7-89E3-412C-E851-B6FDB916762B}"/>
              </a:ext>
            </a:extLst>
          </p:cNvPr>
          <p:cNvSpPr txBox="1"/>
          <p:nvPr/>
        </p:nvSpPr>
        <p:spPr>
          <a:xfrm>
            <a:off x="3006783" y="8892738"/>
            <a:ext cx="4180292" cy="523220"/>
          </a:xfrm>
          <a:prstGeom prst="rect">
            <a:avLst/>
          </a:prstGeom>
          <a:noFill/>
        </p:spPr>
        <p:txBody>
          <a:bodyPr wrap="square" rtlCol="0">
            <a:spAutoFit/>
          </a:bodyPr>
          <a:lstStyle/>
          <a:p>
            <a:r>
              <a:rPr lang="en-US" altLang="ko-KR" sz="2800" dirty="0">
                <a:latin typeface="나눔스퀘어_ac Bold" panose="020B0600000101010101" pitchFamily="50" charset="-127"/>
                <a:ea typeface="나눔스퀘어_ac Bold" panose="020B0600000101010101" pitchFamily="50" charset="-127"/>
              </a:rPr>
              <a:t>1</a:t>
            </a:r>
            <a:r>
              <a:rPr lang="ko-KR" altLang="en-US" sz="2800" dirty="0">
                <a:latin typeface="나눔스퀘어_ac Bold" panose="020B0600000101010101" pitchFamily="50" charset="-127"/>
                <a:ea typeface="나눔스퀘어_ac Bold" panose="020B0600000101010101" pitchFamily="50" charset="-127"/>
              </a:rPr>
              <a:t>에 가까울수록 좋은 예측</a:t>
            </a:r>
          </a:p>
        </p:txBody>
      </p:sp>
      <p:pic>
        <p:nvPicPr>
          <p:cNvPr id="28" name="그림 27">
            <a:extLst>
              <a:ext uri="{FF2B5EF4-FFF2-40B4-BE49-F238E27FC236}">
                <a16:creationId xmlns:a16="http://schemas.microsoft.com/office/drawing/2014/main" id="{5AE8632F-374C-D2D3-6E10-9A878D20E6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0559" y="4278046"/>
            <a:ext cx="6044400" cy="4029600"/>
          </a:xfrm>
          <a:prstGeom prst="rect">
            <a:avLst/>
          </a:prstGeom>
        </p:spPr>
      </p:pic>
      <p:cxnSp>
        <p:nvCxnSpPr>
          <p:cNvPr id="31" name="직선 화살표 연결선 30">
            <a:extLst>
              <a:ext uri="{FF2B5EF4-FFF2-40B4-BE49-F238E27FC236}">
                <a16:creationId xmlns:a16="http://schemas.microsoft.com/office/drawing/2014/main" id="{ED08A0B0-C990-F3E9-59EE-A400F77513C9}"/>
              </a:ext>
            </a:extLst>
          </p:cNvPr>
          <p:cNvCxnSpPr>
            <a:cxnSpLocks/>
          </p:cNvCxnSpPr>
          <p:nvPr/>
        </p:nvCxnSpPr>
        <p:spPr>
          <a:xfrm flipH="1">
            <a:off x="10080559" y="8724900"/>
            <a:ext cx="60438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EA9033-2D86-5575-D55D-90DAD05CD640}"/>
              </a:ext>
            </a:extLst>
          </p:cNvPr>
          <p:cNvSpPr txBox="1"/>
          <p:nvPr/>
        </p:nvSpPr>
        <p:spPr>
          <a:xfrm>
            <a:off x="11212108" y="8880545"/>
            <a:ext cx="4180292" cy="523220"/>
          </a:xfrm>
          <a:prstGeom prst="rect">
            <a:avLst/>
          </a:prstGeom>
          <a:noFill/>
        </p:spPr>
        <p:txBody>
          <a:bodyPr wrap="square" rtlCol="0">
            <a:spAutoFit/>
          </a:bodyPr>
          <a:lstStyle/>
          <a:p>
            <a:r>
              <a:rPr lang="en-US" altLang="ko-KR" sz="2800" dirty="0">
                <a:latin typeface="나눔스퀘어_ac Bold" panose="020B0600000101010101" pitchFamily="50" charset="-127"/>
                <a:ea typeface="나눔스퀘어_ac Bold" panose="020B0600000101010101" pitchFamily="50" charset="-127"/>
              </a:rPr>
              <a:t>0</a:t>
            </a:r>
            <a:r>
              <a:rPr lang="ko-KR" altLang="en-US" sz="2800" dirty="0">
                <a:latin typeface="나눔스퀘어_ac Bold" panose="020B0600000101010101" pitchFamily="50" charset="-127"/>
                <a:ea typeface="나눔스퀘어_ac Bold" panose="020B0600000101010101" pitchFamily="50" charset="-127"/>
              </a:rPr>
              <a:t>에 가까울수록 좋은 예측</a:t>
            </a:r>
          </a:p>
        </p:txBody>
      </p:sp>
    </p:spTree>
    <p:extLst>
      <p:ext uri="{BB962C8B-B14F-4D97-AF65-F5344CB8AC3E}">
        <p14:creationId xmlns:p14="http://schemas.microsoft.com/office/powerpoint/2010/main" val="93722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LSTM</a:t>
            </a:r>
            <a:r>
              <a:rPr lang="ko-KR" altLang="en-US" sz="2100" dirty="0">
                <a:latin typeface="G마켓 산스 TTF Medium" panose="02000000000000000000" pitchFamily="2" charset="-127"/>
                <a:ea typeface="G마켓 산스 TTF Medium" panose="02000000000000000000" pitchFamily="2" charset="-127"/>
              </a:rPr>
              <a:t> 모델</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41C9DE39-CE04-FF03-E46C-48D226BE7F3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427B8D12-9150-C95E-D7F6-439AD020414A}"/>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8D4F869-EC4F-99B4-FF3D-2F7C683CFE02}"/>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31F0205-C513-A94D-FF65-C7A269E90E98}"/>
              </a:ext>
            </a:extLst>
          </p:cNvPr>
          <p:cNvSpPr>
            <a:spLocks noGrp="1"/>
          </p:cNvSpPr>
          <p:nvPr>
            <p:ph type="sldNum" sz="quarter" idx="12"/>
          </p:nvPr>
        </p:nvSpPr>
        <p:spPr/>
        <p:txBody>
          <a:bodyPr/>
          <a:lstStyle/>
          <a:p>
            <a:fld id="{B1393E5F-521B-4CAD-9D3A-AE923D912DCE}" type="slidenum">
              <a:rPr lang="en-US" smtClean="0"/>
              <a:t>19</a:t>
            </a:fld>
            <a:endParaRPr lang="en-US"/>
          </a:p>
        </p:txBody>
      </p:sp>
      <p:sp>
        <p:nvSpPr>
          <p:cNvPr id="19" name="Object 2">
            <a:extLst>
              <a:ext uri="{FF2B5EF4-FFF2-40B4-BE49-F238E27FC236}">
                <a16:creationId xmlns:a16="http://schemas.microsoft.com/office/drawing/2014/main" id="{21D82510-7990-AB44-DCE0-411E37417FFF}"/>
              </a:ext>
            </a:extLst>
          </p:cNvPr>
          <p:cNvSpPr txBox="1"/>
          <p:nvPr/>
        </p:nvSpPr>
        <p:spPr>
          <a:xfrm>
            <a:off x="228600" y="1633390"/>
            <a:ext cx="5102143" cy="938719"/>
          </a:xfrm>
          <a:prstGeom prst="rect">
            <a:avLst/>
          </a:prstGeom>
          <a:noFill/>
        </p:spPr>
        <p:txBody>
          <a:bodyPr wrap="square" rtlCol="0" anchor="ctr">
            <a:spAutoFit/>
          </a:bodyPr>
          <a:lstStyle/>
          <a:p>
            <a:pPr algn="ctr"/>
            <a:r>
              <a:rPr lang="en-US" sz="5500" kern="0" spc="400" dirty="0">
                <a:solidFill>
                  <a:srgbClr val="353535"/>
                </a:solidFill>
                <a:latin typeface="나눔스퀘어_ac ExtraBold" panose="020B0600000101010101" pitchFamily="50" charset="-127"/>
                <a:ea typeface="나눔스퀘어_ac ExtraBold" panose="020B0600000101010101" pitchFamily="50" charset="-127"/>
              </a:rPr>
              <a:t>LSTM </a:t>
            </a: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모델</a:t>
            </a:r>
            <a:endParaRPr lang="en-US" dirty="0">
              <a:latin typeface="나눔스퀘어_ac ExtraBold" panose="020B0600000101010101" pitchFamily="50" charset="-127"/>
              <a:ea typeface="나눔스퀘어_ac ExtraBold" panose="020B0600000101010101" pitchFamily="50" charset="-127"/>
            </a:endParaRPr>
          </a:p>
        </p:txBody>
      </p:sp>
      <p:pic>
        <p:nvPicPr>
          <p:cNvPr id="5" name="그림 4" descr="테이블이(가) 표시된 사진&#10;&#10;자동 생성된 설명">
            <a:extLst>
              <a:ext uri="{FF2B5EF4-FFF2-40B4-BE49-F238E27FC236}">
                <a16:creationId xmlns:a16="http://schemas.microsoft.com/office/drawing/2014/main" id="{DD7344F9-E024-8612-8750-80A600ABF830}"/>
              </a:ext>
            </a:extLst>
          </p:cNvPr>
          <p:cNvPicPr>
            <a:picLocks noChangeAspect="1"/>
          </p:cNvPicPr>
          <p:nvPr/>
        </p:nvPicPr>
        <p:blipFill rotWithShape="1">
          <a:blip r:embed="rId6">
            <a:extLst>
              <a:ext uri="{28A0092B-C50C-407E-A947-70E740481C1C}">
                <a14:useLocalDpi xmlns:a14="http://schemas.microsoft.com/office/drawing/2010/main" val="0"/>
              </a:ext>
            </a:extLst>
          </a:blip>
          <a:srcRect r="48979"/>
          <a:stretch/>
        </p:blipFill>
        <p:spPr>
          <a:xfrm>
            <a:off x="9455184" y="4000500"/>
            <a:ext cx="7004016" cy="4648200"/>
          </a:xfrm>
          <a:prstGeom prst="rect">
            <a:avLst/>
          </a:prstGeom>
        </p:spPr>
      </p:pic>
      <p:sp>
        <p:nvSpPr>
          <p:cNvPr id="7" name="직사각형 6">
            <a:extLst>
              <a:ext uri="{FF2B5EF4-FFF2-40B4-BE49-F238E27FC236}">
                <a16:creationId xmlns:a16="http://schemas.microsoft.com/office/drawing/2014/main" id="{F77D7691-BC43-B76B-2985-FAFA020FC79D}"/>
              </a:ext>
            </a:extLst>
          </p:cNvPr>
          <p:cNvSpPr/>
          <p:nvPr/>
        </p:nvSpPr>
        <p:spPr>
          <a:xfrm>
            <a:off x="13411199" y="6515100"/>
            <a:ext cx="533400" cy="228600"/>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highlight>
                  <a:srgbClr val="FFFF00"/>
                </a:highlight>
              </a:rPr>
              <a:t>  </a:t>
            </a:r>
            <a:endParaRPr lang="ko-KR" altLang="en-US" dirty="0">
              <a:highlight>
                <a:srgbClr val="FFFF00"/>
              </a:highlight>
            </a:endParaRPr>
          </a:p>
        </p:txBody>
      </p:sp>
      <p:pic>
        <p:nvPicPr>
          <p:cNvPr id="27" name="그림 26">
            <a:extLst>
              <a:ext uri="{FF2B5EF4-FFF2-40B4-BE49-F238E27FC236}">
                <a16:creationId xmlns:a16="http://schemas.microsoft.com/office/drawing/2014/main" id="{939BE82E-E293-A1FD-B85C-C3F1BA7A5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7584" y="4012631"/>
            <a:ext cx="6954104" cy="4636069"/>
          </a:xfrm>
          <a:prstGeom prst="rect">
            <a:avLst/>
          </a:prstGeom>
        </p:spPr>
      </p:pic>
      <p:cxnSp>
        <p:nvCxnSpPr>
          <p:cNvPr id="9" name="직선 연결선 8">
            <a:extLst>
              <a:ext uri="{FF2B5EF4-FFF2-40B4-BE49-F238E27FC236}">
                <a16:creationId xmlns:a16="http://schemas.microsoft.com/office/drawing/2014/main" id="{772638A0-CFD8-B5BF-19C4-95CDA3B9AC5F}"/>
              </a:ext>
            </a:extLst>
          </p:cNvPr>
          <p:cNvCxnSpPr>
            <a:cxnSpLocks/>
          </p:cNvCxnSpPr>
          <p:nvPr/>
        </p:nvCxnSpPr>
        <p:spPr>
          <a:xfrm>
            <a:off x="5562600" y="4610100"/>
            <a:ext cx="0" cy="3429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0EBC2C2-CCE0-5546-7BFC-4A99ACA3E619}"/>
              </a:ext>
            </a:extLst>
          </p:cNvPr>
          <p:cNvSpPr txBox="1"/>
          <p:nvPr/>
        </p:nvSpPr>
        <p:spPr>
          <a:xfrm>
            <a:off x="1980700" y="3314700"/>
            <a:ext cx="8230100" cy="584775"/>
          </a:xfrm>
          <a:prstGeom prst="rect">
            <a:avLst/>
          </a:prstGeom>
          <a:noFill/>
        </p:spPr>
        <p:txBody>
          <a:bodyPr wrap="square" rtlCol="0">
            <a:spAutoFit/>
          </a:bodyPr>
          <a:lstStyle/>
          <a:p>
            <a:r>
              <a:rPr lang="ko-KR" altLang="en-US" sz="3200" dirty="0">
                <a:sym typeface="Wingdings" panose="05000000000000000000" pitchFamily="2" charset="2"/>
              </a:rPr>
              <a:t>본 연구 </a:t>
            </a:r>
            <a:r>
              <a:rPr lang="en-US" altLang="ko-KR" sz="3200" dirty="0">
                <a:sym typeface="Wingdings" panose="05000000000000000000" pitchFamily="2" charset="2"/>
              </a:rPr>
              <a:t>– 50%</a:t>
            </a:r>
            <a:r>
              <a:rPr lang="ko-KR" altLang="en-US" sz="3200" dirty="0">
                <a:sym typeface="Wingdings" panose="05000000000000000000" pitchFamily="2" charset="2"/>
              </a:rPr>
              <a:t>의 성능</a:t>
            </a:r>
            <a:endParaRPr lang="en-US" altLang="ko-KR" sz="3200" dirty="0">
              <a:sym typeface="Wingdings" panose="05000000000000000000" pitchFamily="2" charset="2"/>
            </a:endParaRPr>
          </a:p>
        </p:txBody>
      </p:sp>
      <p:sp>
        <p:nvSpPr>
          <p:cNvPr id="34" name="TextBox 33">
            <a:extLst>
              <a:ext uri="{FF2B5EF4-FFF2-40B4-BE49-F238E27FC236}">
                <a16:creationId xmlns:a16="http://schemas.microsoft.com/office/drawing/2014/main" id="{97A26167-1089-02C1-56ED-8450426BE14F}"/>
              </a:ext>
            </a:extLst>
          </p:cNvPr>
          <p:cNvSpPr txBox="1"/>
          <p:nvPr/>
        </p:nvSpPr>
        <p:spPr>
          <a:xfrm>
            <a:off x="9448300" y="3312311"/>
            <a:ext cx="8230100" cy="584775"/>
          </a:xfrm>
          <a:prstGeom prst="rect">
            <a:avLst/>
          </a:prstGeom>
          <a:noFill/>
        </p:spPr>
        <p:txBody>
          <a:bodyPr wrap="square" rtlCol="0">
            <a:spAutoFit/>
          </a:bodyPr>
          <a:lstStyle/>
          <a:p>
            <a:r>
              <a:rPr lang="ko-KR" altLang="en-US" sz="3200" dirty="0">
                <a:sym typeface="Wingdings" panose="05000000000000000000" pitchFamily="2" charset="2"/>
              </a:rPr>
              <a:t>기존 연구 </a:t>
            </a:r>
            <a:r>
              <a:rPr lang="en-US" altLang="ko-KR" sz="3200" dirty="0">
                <a:sym typeface="Wingdings" panose="05000000000000000000" pitchFamily="2" charset="2"/>
              </a:rPr>
              <a:t>– 19.3%</a:t>
            </a:r>
            <a:r>
              <a:rPr lang="ko-KR" altLang="en-US" sz="3200" dirty="0">
                <a:sym typeface="Wingdings" panose="05000000000000000000" pitchFamily="2" charset="2"/>
              </a:rPr>
              <a:t>의 성능</a:t>
            </a:r>
            <a:endParaRPr lang="en-US" altLang="ko-KR" sz="3200" dirty="0">
              <a:sym typeface="Wingdings" panose="05000000000000000000" pitchFamily="2" charset="2"/>
            </a:endParaRPr>
          </a:p>
        </p:txBody>
      </p:sp>
      <p:sp>
        <p:nvSpPr>
          <p:cNvPr id="38" name="TextBox 37">
            <a:extLst>
              <a:ext uri="{FF2B5EF4-FFF2-40B4-BE49-F238E27FC236}">
                <a16:creationId xmlns:a16="http://schemas.microsoft.com/office/drawing/2014/main" id="{C02CD928-DB2C-A6A2-8E9F-B69E1989F96A}"/>
              </a:ext>
            </a:extLst>
          </p:cNvPr>
          <p:cNvSpPr txBox="1"/>
          <p:nvPr/>
        </p:nvSpPr>
        <p:spPr>
          <a:xfrm>
            <a:off x="6705600" y="9145369"/>
            <a:ext cx="8230100" cy="646331"/>
          </a:xfrm>
          <a:prstGeom prst="rect">
            <a:avLst/>
          </a:prstGeom>
          <a:noFill/>
        </p:spPr>
        <p:txBody>
          <a:bodyPr wrap="square" rtlCol="0">
            <a:spAutoFit/>
          </a:bodyPr>
          <a:lstStyle/>
          <a:p>
            <a:r>
              <a:rPr lang="en-US" altLang="ko-KR" sz="3600" dirty="0">
                <a:sym typeface="Wingdings" panose="05000000000000000000" pitchFamily="2" charset="2"/>
              </a:rPr>
              <a:t> </a:t>
            </a:r>
            <a:r>
              <a:rPr lang="en-US" altLang="ko-KR" sz="3600" dirty="0">
                <a:solidFill>
                  <a:srgbClr val="FF0000"/>
                </a:solidFill>
                <a:sym typeface="Wingdings" panose="05000000000000000000" pitchFamily="2" charset="2"/>
              </a:rPr>
              <a:t>2</a:t>
            </a:r>
            <a:r>
              <a:rPr lang="ko-KR" altLang="en-US" sz="3600" dirty="0">
                <a:solidFill>
                  <a:srgbClr val="FF0000"/>
                </a:solidFill>
                <a:sym typeface="Wingdings" panose="05000000000000000000" pitchFamily="2" charset="2"/>
              </a:rPr>
              <a:t>배 </a:t>
            </a:r>
            <a:r>
              <a:rPr lang="ko-KR" altLang="en-US" sz="3600" dirty="0">
                <a:sym typeface="Wingdings" panose="05000000000000000000" pitchFamily="2" charset="2"/>
              </a:rPr>
              <a:t>이상 향상된 결과</a:t>
            </a:r>
            <a:endParaRPr lang="en-US" altLang="ko-KR" sz="3600" dirty="0">
              <a:sym typeface="Wingdings" panose="05000000000000000000" pitchFamily="2" charset="2"/>
            </a:endParaRPr>
          </a:p>
        </p:txBody>
      </p:sp>
      <p:sp>
        <p:nvSpPr>
          <p:cNvPr id="22" name="TextBox 21">
            <a:extLst>
              <a:ext uri="{FF2B5EF4-FFF2-40B4-BE49-F238E27FC236}">
                <a16:creationId xmlns:a16="http://schemas.microsoft.com/office/drawing/2014/main" id="{6E26C1B8-6F18-2260-68C3-60B77CD2DF3E}"/>
              </a:ext>
            </a:extLst>
          </p:cNvPr>
          <p:cNvSpPr txBox="1"/>
          <p:nvPr/>
        </p:nvSpPr>
        <p:spPr>
          <a:xfrm>
            <a:off x="9448800" y="8660368"/>
            <a:ext cx="1560060" cy="307777"/>
          </a:xfrm>
          <a:prstGeom prst="rect">
            <a:avLst/>
          </a:prstGeom>
          <a:noFill/>
        </p:spPr>
        <p:txBody>
          <a:bodyPr wrap="square" rtlCol="0">
            <a:spAutoFit/>
          </a:bodyPr>
          <a:lstStyle/>
          <a:p>
            <a:r>
              <a:rPr lang="en-US" altLang="ko-KR" sz="1400" dirty="0"/>
              <a:t>Ref.</a:t>
            </a:r>
            <a:r>
              <a:rPr lang="ko-KR" altLang="en-US" sz="1400" dirty="0"/>
              <a:t> </a:t>
            </a:r>
            <a:r>
              <a:rPr lang="en-US" altLang="ko-KR" sz="1400" dirty="0"/>
              <a:t>[3]</a:t>
            </a:r>
            <a:endParaRPr lang="ko-KR" altLang="en-US" sz="1400" dirty="0"/>
          </a:p>
        </p:txBody>
      </p:sp>
    </p:spTree>
    <p:extLst>
      <p:ext uri="{BB962C8B-B14F-4D97-AF65-F5344CB8AC3E}">
        <p14:creationId xmlns:p14="http://schemas.microsoft.com/office/powerpoint/2010/main" val="378416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565656"/>
        </a:solidFill>
        <a:effectLst/>
      </p:bgPr>
    </p:bg>
    <p:spTree>
      <p:nvGrpSpPr>
        <p:cNvPr id="1" name=""/>
        <p:cNvGrpSpPr/>
        <p:nvPr/>
      </p:nvGrpSpPr>
      <p:grpSpPr>
        <a:xfrm>
          <a:off x="0" y="0"/>
          <a:ext cx="0" cy="0"/>
          <a:chOff x="0" y="0"/>
          <a:chExt cx="0" cy="0"/>
        </a:xfrm>
      </p:grpSpPr>
      <p:sp>
        <p:nvSpPr>
          <p:cNvPr id="10" name="Object 10"/>
          <p:cNvSpPr txBox="1"/>
          <p:nvPr/>
        </p:nvSpPr>
        <p:spPr>
          <a:xfrm>
            <a:off x="7699733" y="1167287"/>
            <a:ext cx="2898915" cy="323165"/>
          </a:xfrm>
          <a:prstGeom prst="rect">
            <a:avLst/>
          </a:prstGeom>
          <a:noFill/>
        </p:spPr>
        <p:txBody>
          <a:bodyPr wrap="square" rtlCol="0" anchor="ctr">
            <a:spAutoFit/>
          </a:bodyPr>
          <a:lstStyle/>
          <a:p>
            <a:pPr algn="ctr"/>
            <a:r>
              <a:rPr lang="en-US" sz="1500" kern="0" spc="200" dirty="0">
                <a:solidFill>
                  <a:srgbClr val="FFFFFF"/>
                </a:solidFill>
                <a:latin typeface="G마켓 산스 TTF Bold" panose="02000000000000000000" pitchFamily="2" charset="-127"/>
                <a:ea typeface="G마켓 산스 TTF Bold" panose="02000000000000000000" pitchFamily="2" charset="-127"/>
                <a:cs typeface="Gmarket Sans Bold" pitchFamily="34" charset="0"/>
              </a:rPr>
              <a:t>15 PHOENIX</a:t>
            </a:r>
            <a:endParaRPr lang="en-US" dirty="0">
              <a:latin typeface="G마켓 산스 TTF Bold" panose="02000000000000000000" pitchFamily="2" charset="-127"/>
              <a:ea typeface="G마켓 산스 TTF Bold" panose="02000000000000000000" pitchFamily="2" charset="-127"/>
            </a:endParaRPr>
          </a:p>
        </p:txBody>
      </p:sp>
      <p:grpSp>
        <p:nvGrpSpPr>
          <p:cNvPr id="1003" name="그룹 1003"/>
          <p:cNvGrpSpPr/>
          <p:nvPr/>
        </p:nvGrpSpPr>
        <p:grpSpPr>
          <a:xfrm>
            <a:off x="8170216" y="937438"/>
            <a:ext cx="1932610" cy="123892"/>
            <a:chOff x="8170216" y="937438"/>
            <a:chExt cx="1932610" cy="123892"/>
          </a:xfrm>
        </p:grpSpPr>
        <p:pic>
          <p:nvPicPr>
            <p:cNvPr id="12" name="Object 11"/>
            <p:cNvPicPr>
              <a:picLocks noChangeAspect="1"/>
            </p:cNvPicPr>
            <p:nvPr/>
          </p:nvPicPr>
          <p:blipFill>
            <a:blip r:embed="rId2" cstate="print"/>
            <a:stretch>
              <a:fillRect/>
            </a:stretch>
          </p:blipFill>
          <p:spPr>
            <a:xfrm>
              <a:off x="8170216" y="937438"/>
              <a:ext cx="1932610" cy="123892"/>
            </a:xfrm>
            <a:prstGeom prst="rect">
              <a:avLst/>
            </a:prstGeom>
          </p:spPr>
        </p:pic>
      </p:grpSp>
      <p:sp>
        <p:nvSpPr>
          <p:cNvPr id="37" name="Object 14">
            <a:extLst>
              <a:ext uri="{FF2B5EF4-FFF2-40B4-BE49-F238E27FC236}">
                <a16:creationId xmlns:a16="http://schemas.microsoft.com/office/drawing/2014/main" id="{EAD5FEEA-2543-3772-BCCD-E72A5CA7058D}"/>
              </a:ext>
            </a:extLst>
          </p:cNvPr>
          <p:cNvSpPr txBox="1"/>
          <p:nvPr/>
        </p:nvSpPr>
        <p:spPr>
          <a:xfrm>
            <a:off x="6781800" y="1990055"/>
            <a:ext cx="6457142" cy="6963445"/>
          </a:xfrm>
          <a:prstGeom prst="rect">
            <a:avLst/>
          </a:prstGeom>
          <a:noFill/>
        </p:spPr>
        <p:txBody>
          <a:bodyPr wrap="square" rtlCol="0" anchor="ctr">
            <a:spAutoFit/>
          </a:bodyPr>
          <a:lstStyle/>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연구 주제와 목표</a:t>
            </a:r>
            <a:endParaRPr lang="en-US" altLang="ko-KR"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제안 방법</a:t>
            </a:r>
            <a:endParaRPr lang="en-US" altLang="ko-KR"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구현과 시뮬레이션</a:t>
            </a:r>
            <a:endParaRPr lang="en-US" altLang="ko-KR"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결론과 기대효과</a:t>
            </a:r>
            <a:endParaRPr lang="en-US" altLang="ko-KR"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프로젝트 성과</a:t>
            </a:r>
            <a:endParaRPr lang="en-US" altLang="ko-KR"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a:p>
            <a:pPr marL="742950" indent="-742950">
              <a:lnSpc>
                <a:spcPct val="200000"/>
              </a:lnSpc>
              <a:buAutoNum type="arabicPeriod"/>
            </a:pPr>
            <a:r>
              <a:rPr lang="ko-KR" alt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rPr>
              <a:t>참고 자료</a:t>
            </a:r>
            <a:endParaRPr lang="en-US" sz="3800" kern="0" spc="100" dirty="0">
              <a:solidFill>
                <a:srgbClr val="FFFFFF"/>
              </a:solidFill>
              <a:latin typeface="G마켓 산스 TTF Medium" panose="02000000000000000000" pitchFamily="2" charset="-127"/>
              <a:ea typeface="G마켓 산스 TTF Medium" panose="02000000000000000000" pitchFamily="2" charset="-127"/>
              <a:cs typeface="S-Core Dream 2 ExtraLight" pitchFamily="34" charset="0"/>
            </a:endParaRPr>
          </a:p>
        </p:txBody>
      </p:sp>
      <p:sp>
        <p:nvSpPr>
          <p:cNvPr id="2" name="슬라이드 번호 개체 틀 1">
            <a:extLst>
              <a:ext uri="{FF2B5EF4-FFF2-40B4-BE49-F238E27FC236}">
                <a16:creationId xmlns:a16="http://schemas.microsoft.com/office/drawing/2014/main" id="{74FCAC21-8589-22A7-E9B2-BB6FAE43E265}"/>
              </a:ext>
            </a:extLst>
          </p:cNvPr>
          <p:cNvSpPr>
            <a:spLocks noGrp="1"/>
          </p:cNvSpPr>
          <p:nvPr>
            <p:ph type="sldNum" sz="quarter" idx="12"/>
          </p:nvPr>
        </p:nvSpPr>
        <p:spPr/>
        <p:txBody>
          <a:bodyPr/>
          <a:lstStyle/>
          <a:p>
            <a:fld id="{B1393E5F-521B-4CAD-9D3A-AE923D912DCE}" type="slidenum">
              <a:rPr lang="en-US" smtClean="0">
                <a:solidFill>
                  <a:schemeClr val="bg1"/>
                </a:solidFill>
              </a:rPr>
              <a:t>2</a:t>
            </a:fld>
            <a:endParaRPr lang="en-US">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구현과 시뮬레이션</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구현 환경</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FDFA77B2-C5D8-F94E-9EE7-A3A8D180FEF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AB6894E3-C9BF-856D-C217-3684211DAEDA}"/>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358AFC3C-8054-57B7-FD05-B2ABF73597C0}"/>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03</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D299033C-6CC4-F34B-3346-B6989FB4D167}"/>
              </a:ext>
            </a:extLst>
          </p:cNvPr>
          <p:cNvSpPr>
            <a:spLocks noGrp="1"/>
          </p:cNvSpPr>
          <p:nvPr>
            <p:ph type="sldNum" sz="quarter" idx="12"/>
          </p:nvPr>
        </p:nvSpPr>
        <p:spPr/>
        <p:txBody>
          <a:bodyPr/>
          <a:lstStyle/>
          <a:p>
            <a:fld id="{B1393E5F-521B-4CAD-9D3A-AE923D912DCE}" type="slidenum">
              <a:rPr lang="en-US" smtClean="0"/>
              <a:t>20</a:t>
            </a:fld>
            <a:endParaRPr lang="en-US"/>
          </a:p>
        </p:txBody>
      </p:sp>
      <p:sp>
        <p:nvSpPr>
          <p:cNvPr id="19" name="Object 2">
            <a:extLst>
              <a:ext uri="{FF2B5EF4-FFF2-40B4-BE49-F238E27FC236}">
                <a16:creationId xmlns:a16="http://schemas.microsoft.com/office/drawing/2014/main" id="{C1791B68-1B58-5FAE-491D-78F1B4CE6584}"/>
              </a:ext>
            </a:extLst>
          </p:cNvPr>
          <p:cNvSpPr txBox="1"/>
          <p:nvPr/>
        </p:nvSpPr>
        <p:spPr>
          <a:xfrm>
            <a:off x="-762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구현 환경</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20DC8BB0-9384-91C5-545E-52C3CCF1510B}"/>
              </a:ext>
            </a:extLst>
          </p:cNvPr>
          <p:cNvSpPr txBox="1"/>
          <p:nvPr/>
        </p:nvSpPr>
        <p:spPr>
          <a:xfrm>
            <a:off x="990600" y="3364076"/>
            <a:ext cx="12268200" cy="5016758"/>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sym typeface="Wingdings" panose="05000000000000000000" pitchFamily="2" charset="2"/>
              </a:rPr>
              <a:t>사용 언어 </a:t>
            </a:r>
            <a:r>
              <a:rPr lang="en-US" altLang="ko-KR" sz="3200" dirty="0">
                <a:sym typeface="Wingdings" panose="05000000000000000000" pitchFamily="2" charset="2"/>
              </a:rPr>
              <a:t>: Python</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ko-KR" altLang="en-US" sz="3200" dirty="0">
                <a:sym typeface="Wingdings" panose="05000000000000000000" pitchFamily="2" charset="2"/>
              </a:rPr>
              <a:t>실험 장치 사양</a:t>
            </a:r>
            <a:endParaRPr lang="en-US" altLang="ko-KR" sz="3200" dirty="0">
              <a:sym typeface="Wingdings" panose="05000000000000000000" pitchFamily="2" charset="2"/>
            </a:endParaRPr>
          </a:p>
          <a:p>
            <a:pPr marL="457200" indent="-457200">
              <a:buFontTx/>
              <a:buChar char="-"/>
            </a:pPr>
            <a:r>
              <a:rPr lang="ko-KR" altLang="en-US" sz="3200" dirty="0">
                <a:sym typeface="Wingdings" panose="05000000000000000000" pitchFamily="2" charset="2"/>
              </a:rPr>
              <a:t>프로세서 </a:t>
            </a:r>
            <a:r>
              <a:rPr lang="en-US" altLang="ko-KR" sz="3200" dirty="0">
                <a:sym typeface="Wingdings" panose="05000000000000000000" pitchFamily="2" charset="2"/>
              </a:rPr>
              <a:t>: Intel® Core™ i9-10900 CPU @ 2.80GHz 2.81</a:t>
            </a:r>
          </a:p>
          <a:p>
            <a:pPr marL="457200" indent="-457200">
              <a:buFontTx/>
              <a:buChar char="-"/>
            </a:pPr>
            <a:r>
              <a:rPr lang="en-US" altLang="ko-KR" sz="3200" dirty="0">
                <a:sym typeface="Wingdings" panose="05000000000000000000" pitchFamily="2" charset="2"/>
              </a:rPr>
              <a:t>RAM : 64.0 GB</a:t>
            </a:r>
          </a:p>
          <a:p>
            <a:pPr marL="457200" indent="-457200">
              <a:buFontTx/>
              <a:buChar char="-"/>
            </a:pPr>
            <a:r>
              <a:rPr lang="en-US" altLang="ko-KR" sz="3200" dirty="0">
                <a:sym typeface="Wingdings" panose="05000000000000000000" pitchFamily="2" charset="2"/>
              </a:rPr>
              <a:t>GPU :  </a:t>
            </a:r>
            <a:r>
              <a:rPr lang="ko-KR" altLang="en-US" sz="3200" dirty="0">
                <a:sym typeface="Wingdings" panose="05000000000000000000" pitchFamily="2" charset="2"/>
              </a:rPr>
              <a:t>내장 그래픽</a:t>
            </a:r>
            <a:endParaRPr lang="en-US" altLang="ko-KR" sz="3200" dirty="0">
              <a:sym typeface="Wingdings" panose="05000000000000000000" pitchFamily="2" charset="2"/>
            </a:endParaRPr>
          </a:p>
        </p:txBody>
      </p:sp>
      <p:pic>
        <p:nvPicPr>
          <p:cNvPr id="24" name="그림 23">
            <a:extLst>
              <a:ext uri="{FF2B5EF4-FFF2-40B4-BE49-F238E27FC236}">
                <a16:creationId xmlns:a16="http://schemas.microsoft.com/office/drawing/2014/main" id="{C1240A47-1E18-C85C-DF9F-A25A1B0F4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1752" y="3983749"/>
            <a:ext cx="6893800" cy="2253411"/>
          </a:xfrm>
          <a:prstGeom prst="rect">
            <a:avLst/>
          </a:prstGeom>
        </p:spPr>
      </p:pic>
      <p:pic>
        <p:nvPicPr>
          <p:cNvPr id="28" name="그림 27">
            <a:extLst>
              <a:ext uri="{FF2B5EF4-FFF2-40B4-BE49-F238E27FC236}">
                <a16:creationId xmlns:a16="http://schemas.microsoft.com/office/drawing/2014/main" id="{901F1D76-7D4B-51E7-64F8-A2DDCB4F4BD3}"/>
              </a:ext>
            </a:extLst>
          </p:cNvPr>
          <p:cNvPicPr>
            <a:picLocks noChangeAspect="1"/>
          </p:cNvPicPr>
          <p:nvPr/>
        </p:nvPicPr>
        <p:blipFill rotWithShape="1">
          <a:blip r:embed="rId6">
            <a:extLst>
              <a:ext uri="{28A0092B-C50C-407E-A947-70E740481C1C}">
                <a14:useLocalDpi xmlns:a14="http://schemas.microsoft.com/office/drawing/2010/main" val="0"/>
              </a:ext>
            </a:extLst>
          </a:blip>
          <a:srcRect t="32219" b="30443"/>
          <a:stretch/>
        </p:blipFill>
        <p:spPr>
          <a:xfrm>
            <a:off x="1361200" y="4348455"/>
            <a:ext cx="4690295" cy="1524000"/>
          </a:xfrm>
          <a:prstGeom prst="rect">
            <a:avLst/>
          </a:prstGeom>
        </p:spPr>
      </p:pic>
    </p:spTree>
    <p:extLst>
      <p:ext uri="{BB962C8B-B14F-4D97-AF65-F5344CB8AC3E}">
        <p14:creationId xmlns:p14="http://schemas.microsoft.com/office/powerpoint/2010/main" val="3802382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구현과 시뮬레이션</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연구 결과 분석</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F149F1D6-5A00-F667-5CF0-FAED95172425}"/>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1873735-587A-0CE2-7FC5-4B3C83E390F3}"/>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DC1F7935-22C1-4E67-C2DC-3C45E5566B30}"/>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03</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10783556-DA37-1DC4-254D-5F2CBDE7EE48}"/>
              </a:ext>
            </a:extLst>
          </p:cNvPr>
          <p:cNvSpPr>
            <a:spLocks noGrp="1"/>
          </p:cNvSpPr>
          <p:nvPr>
            <p:ph type="sldNum" sz="quarter" idx="12"/>
          </p:nvPr>
        </p:nvSpPr>
        <p:spPr/>
        <p:txBody>
          <a:bodyPr/>
          <a:lstStyle/>
          <a:p>
            <a:fld id="{B1393E5F-521B-4CAD-9D3A-AE923D912DCE}" type="slidenum">
              <a:rPr lang="en-US" smtClean="0"/>
              <a:t>21</a:t>
            </a:fld>
            <a:endParaRPr lang="en-US"/>
          </a:p>
        </p:txBody>
      </p:sp>
      <p:sp>
        <p:nvSpPr>
          <p:cNvPr id="19" name="TextBox 18">
            <a:extLst>
              <a:ext uri="{FF2B5EF4-FFF2-40B4-BE49-F238E27FC236}">
                <a16:creationId xmlns:a16="http://schemas.microsoft.com/office/drawing/2014/main" id="{70678869-12AA-B323-5C10-3234F1D43829}"/>
              </a:ext>
            </a:extLst>
          </p:cNvPr>
          <p:cNvSpPr txBox="1"/>
          <p:nvPr/>
        </p:nvSpPr>
        <p:spPr>
          <a:xfrm>
            <a:off x="1084980" y="4706402"/>
            <a:ext cx="14097000" cy="3539430"/>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err="1">
                <a:sym typeface="Wingdings" panose="05000000000000000000" pitchFamily="2" charset="2"/>
              </a:rPr>
              <a:t>Input_seq</a:t>
            </a:r>
            <a:r>
              <a:rPr lang="ko-KR" altLang="en-US" sz="3200" dirty="0">
                <a:sym typeface="Wingdings" panose="05000000000000000000" pitchFamily="2" charset="2"/>
              </a:rPr>
              <a:t> </a:t>
            </a:r>
            <a:r>
              <a:rPr lang="en-US" altLang="ko-KR" sz="3200" dirty="0">
                <a:sym typeface="Wingdings" panose="05000000000000000000" pitchFamily="2" charset="2"/>
              </a:rPr>
              <a:t>= [ ‘-’, ‘-’, ‘-’, ‘Bs0114’, ‘Bs0114’, ‘Bs0114’, ‘Bs0114’, ‘Bs0114’, ‘Bs0114’, 	‘Bs0114’, ‘Bs0114’, ‘Sx0049’, ‘Sx0049’, ‘Sx0049’, ‘Sx0049’ ]</a:t>
            </a: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Bs = Beauty Salon </a:t>
            </a:r>
            <a:r>
              <a:rPr lang="ko-KR" altLang="en-US" sz="3200" dirty="0">
                <a:sym typeface="Wingdings" panose="05000000000000000000" pitchFamily="2" charset="2"/>
              </a:rPr>
              <a:t>미용실</a:t>
            </a: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err="1">
                <a:sym typeface="Wingdings" panose="05000000000000000000" pitchFamily="2" charset="2"/>
              </a:rPr>
              <a:t>Sx</a:t>
            </a:r>
            <a:r>
              <a:rPr lang="ko-KR" altLang="en-US" sz="3200" dirty="0">
                <a:sym typeface="Wingdings" panose="05000000000000000000" pitchFamily="2" charset="2"/>
              </a:rPr>
              <a:t> </a:t>
            </a:r>
            <a:r>
              <a:rPr lang="en-US" altLang="ko-KR" sz="3200" dirty="0">
                <a:sym typeface="Wingdings" panose="05000000000000000000" pitchFamily="2" charset="2"/>
              </a:rPr>
              <a:t>=</a:t>
            </a:r>
            <a:r>
              <a:rPr lang="ko-KR" altLang="en-US" sz="3200" dirty="0">
                <a:sym typeface="Wingdings" panose="05000000000000000000" pitchFamily="2" charset="2"/>
              </a:rPr>
              <a:t> </a:t>
            </a:r>
            <a:r>
              <a:rPr lang="en-US" altLang="ko-KR" sz="3200" dirty="0">
                <a:sym typeface="Wingdings" panose="05000000000000000000" pitchFamily="2" charset="2"/>
              </a:rPr>
              <a:t>Store</a:t>
            </a:r>
            <a:r>
              <a:rPr lang="ko-KR" altLang="en-US" sz="3200" dirty="0">
                <a:sym typeface="Wingdings" panose="05000000000000000000" pitchFamily="2" charset="2"/>
              </a:rPr>
              <a:t> 상점</a:t>
            </a:r>
            <a:endParaRPr lang="en-US" altLang="ko-KR" sz="3200" dirty="0">
              <a:sym typeface="Wingdings" panose="05000000000000000000" pitchFamily="2" charset="2"/>
            </a:endParaRPr>
          </a:p>
          <a:p>
            <a:pPr marL="571500" indent="-571500">
              <a:buFont typeface="Arial" panose="020B0604020202020204" pitchFamily="34" charset="0"/>
              <a:buChar char="•"/>
            </a:pPr>
            <a:r>
              <a:rPr lang="en-US" altLang="ko-KR" sz="3200" dirty="0">
                <a:sym typeface="Wingdings" panose="05000000000000000000" pitchFamily="2" charset="2"/>
              </a:rPr>
              <a:t>- = </a:t>
            </a:r>
            <a:r>
              <a:rPr lang="ko-KR" altLang="en-US" sz="3200" dirty="0">
                <a:sym typeface="Wingdings" panose="05000000000000000000" pitchFamily="2" charset="2"/>
              </a:rPr>
              <a:t>이동 중</a:t>
            </a:r>
            <a:endParaRPr lang="en-US" altLang="ko-KR" sz="3200" dirty="0">
              <a:sym typeface="Wingdings" panose="05000000000000000000" pitchFamily="2" charset="2"/>
            </a:endParaRPr>
          </a:p>
        </p:txBody>
      </p:sp>
      <p:pic>
        <p:nvPicPr>
          <p:cNvPr id="7" name="그래픽 6" descr="한 경로로 두 개 핀 보내기 단색으로 채워진">
            <a:extLst>
              <a:ext uri="{FF2B5EF4-FFF2-40B4-BE49-F238E27FC236}">
                <a16:creationId xmlns:a16="http://schemas.microsoft.com/office/drawing/2014/main" id="{DC852813-D75B-877B-53D6-ABDB98171C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6520" y="6028046"/>
            <a:ext cx="3171893" cy="3171893"/>
          </a:xfrm>
          <a:prstGeom prst="rect">
            <a:avLst/>
          </a:prstGeom>
        </p:spPr>
      </p:pic>
      <p:sp>
        <p:nvSpPr>
          <p:cNvPr id="8" name="TextBox 7">
            <a:extLst>
              <a:ext uri="{FF2B5EF4-FFF2-40B4-BE49-F238E27FC236}">
                <a16:creationId xmlns:a16="http://schemas.microsoft.com/office/drawing/2014/main" id="{31F2B302-C336-A4A6-3DA9-87E34E615D96}"/>
              </a:ext>
            </a:extLst>
          </p:cNvPr>
          <p:cNvSpPr txBox="1"/>
          <p:nvPr/>
        </p:nvSpPr>
        <p:spPr>
          <a:xfrm>
            <a:off x="9525000" y="8590509"/>
            <a:ext cx="2209800" cy="954107"/>
          </a:xfrm>
          <a:prstGeom prst="rect">
            <a:avLst/>
          </a:prstGeom>
          <a:noFill/>
          <a:ln>
            <a:solidFill>
              <a:schemeClr val="tx1"/>
            </a:solidFill>
          </a:ln>
        </p:spPr>
        <p:txBody>
          <a:bodyPr wrap="square" rtlCol="0">
            <a:spAutoFit/>
          </a:bodyPr>
          <a:lstStyle/>
          <a:p>
            <a:pPr algn="ctr"/>
            <a:r>
              <a:rPr lang="en-US" altLang="ko-KR" sz="2800" dirty="0"/>
              <a:t>Bs0114</a:t>
            </a:r>
          </a:p>
          <a:p>
            <a:pPr algn="ctr"/>
            <a:r>
              <a:rPr lang="en-US" altLang="ko-KR" sz="2800" dirty="0"/>
              <a:t>40</a:t>
            </a:r>
            <a:r>
              <a:rPr lang="ko-KR" altLang="en-US" sz="2800" dirty="0"/>
              <a:t>분 체류</a:t>
            </a:r>
          </a:p>
        </p:txBody>
      </p:sp>
      <p:sp>
        <p:nvSpPr>
          <p:cNvPr id="20" name="TextBox 19">
            <a:extLst>
              <a:ext uri="{FF2B5EF4-FFF2-40B4-BE49-F238E27FC236}">
                <a16:creationId xmlns:a16="http://schemas.microsoft.com/office/drawing/2014/main" id="{91530F25-C21C-1780-40DD-CFC77714026E}"/>
              </a:ext>
            </a:extLst>
          </p:cNvPr>
          <p:cNvSpPr txBox="1"/>
          <p:nvPr/>
        </p:nvSpPr>
        <p:spPr>
          <a:xfrm>
            <a:off x="14232120" y="6998191"/>
            <a:ext cx="2209800" cy="954107"/>
          </a:xfrm>
          <a:prstGeom prst="rect">
            <a:avLst/>
          </a:prstGeom>
          <a:noFill/>
          <a:ln>
            <a:solidFill>
              <a:schemeClr val="tx1"/>
            </a:solidFill>
          </a:ln>
        </p:spPr>
        <p:txBody>
          <a:bodyPr wrap="square" rtlCol="0">
            <a:spAutoFit/>
          </a:bodyPr>
          <a:lstStyle/>
          <a:p>
            <a:pPr algn="ctr"/>
            <a:r>
              <a:rPr lang="en-US" altLang="ko-KR" sz="2800" dirty="0"/>
              <a:t>Sx0049</a:t>
            </a:r>
          </a:p>
          <a:p>
            <a:pPr algn="ctr"/>
            <a:r>
              <a:rPr lang="en-US" altLang="ko-KR" sz="2800" dirty="0"/>
              <a:t>20</a:t>
            </a:r>
            <a:r>
              <a:rPr lang="ko-KR" altLang="en-US" sz="2800" dirty="0"/>
              <a:t>분 체류</a:t>
            </a:r>
          </a:p>
        </p:txBody>
      </p:sp>
      <p:sp>
        <p:nvSpPr>
          <p:cNvPr id="21" name="Object 2">
            <a:extLst>
              <a:ext uri="{FF2B5EF4-FFF2-40B4-BE49-F238E27FC236}">
                <a16:creationId xmlns:a16="http://schemas.microsoft.com/office/drawing/2014/main" id="{4FA84AAE-8A7E-EE28-3359-0FB3DCE05F63}"/>
              </a:ext>
            </a:extLst>
          </p:cNvPr>
          <p:cNvSpPr txBox="1"/>
          <p:nvPr/>
        </p:nvSpPr>
        <p:spPr>
          <a:xfrm>
            <a:off x="79457"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시뮬레이션</a:t>
            </a:r>
            <a:endParaRPr lang="en-US" dirty="0">
              <a:latin typeface="나눔스퀘어_ac ExtraBold" panose="020B0600000101010101" pitchFamily="50" charset="-127"/>
              <a:ea typeface="나눔스퀘어_ac ExtraBold" panose="020B0600000101010101" pitchFamily="50" charset="-127"/>
            </a:endParaRPr>
          </a:p>
        </p:txBody>
      </p:sp>
      <p:pic>
        <p:nvPicPr>
          <p:cNvPr id="6" name="그림 5">
            <a:extLst>
              <a:ext uri="{FF2B5EF4-FFF2-40B4-BE49-F238E27FC236}">
                <a16:creationId xmlns:a16="http://schemas.microsoft.com/office/drawing/2014/main" id="{30383BA6-C4D7-15E9-8840-6EC8D251A2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735" y="3525933"/>
            <a:ext cx="17429624" cy="781659"/>
          </a:xfrm>
          <a:prstGeom prst="rect">
            <a:avLst/>
          </a:prstGeom>
        </p:spPr>
      </p:pic>
    </p:spTree>
    <p:extLst>
      <p:ext uri="{BB962C8B-B14F-4D97-AF65-F5344CB8AC3E}">
        <p14:creationId xmlns:p14="http://schemas.microsoft.com/office/powerpoint/2010/main" val="14838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0"/>
                                        </p:tgtEl>
                                      </p:cBhvr>
                                    </p:animEffect>
                                    <p:animScale>
                                      <p:cBhvr>
                                        <p:cTn id="12"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구현과 시뮬레이션</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4"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5"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5"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연구 결과 분석</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F149F1D6-5A00-F667-5CF0-FAED95172425}"/>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1873735-587A-0CE2-7FC5-4B3C83E390F3}"/>
                </a:ext>
              </a:extLst>
            </p:cNvPr>
            <p:cNvPicPr>
              <a:picLocks noChangeAspect="1"/>
            </p:cNvPicPr>
            <p:nvPr/>
          </p:nvPicPr>
          <p:blipFill>
            <a:blip r:embed="rId6"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DC1F7935-22C1-4E67-C2DC-3C45E5566B30}"/>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03</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10783556-DA37-1DC4-254D-5F2CBDE7EE48}"/>
              </a:ext>
            </a:extLst>
          </p:cNvPr>
          <p:cNvSpPr>
            <a:spLocks noGrp="1"/>
          </p:cNvSpPr>
          <p:nvPr>
            <p:ph type="sldNum" sz="quarter" idx="12"/>
          </p:nvPr>
        </p:nvSpPr>
        <p:spPr/>
        <p:txBody>
          <a:bodyPr/>
          <a:lstStyle/>
          <a:p>
            <a:fld id="{B1393E5F-521B-4CAD-9D3A-AE923D912DCE}" type="slidenum">
              <a:rPr lang="en-US" smtClean="0"/>
              <a:t>22</a:t>
            </a:fld>
            <a:endParaRPr lang="en-US"/>
          </a:p>
        </p:txBody>
      </p:sp>
      <p:sp>
        <p:nvSpPr>
          <p:cNvPr id="22" name="Object 2">
            <a:extLst>
              <a:ext uri="{FF2B5EF4-FFF2-40B4-BE49-F238E27FC236}">
                <a16:creationId xmlns:a16="http://schemas.microsoft.com/office/drawing/2014/main" id="{44ECC62A-634A-87D4-4237-34F223EB835A}"/>
              </a:ext>
            </a:extLst>
          </p:cNvPr>
          <p:cNvSpPr txBox="1"/>
          <p:nvPr/>
        </p:nvSpPr>
        <p:spPr>
          <a:xfrm>
            <a:off x="79457"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시뮬레이션</a:t>
            </a:r>
            <a:endParaRPr lang="en-US" dirty="0">
              <a:latin typeface="나눔스퀘어_ac ExtraBold" panose="020B0600000101010101" pitchFamily="50" charset="-127"/>
              <a:ea typeface="나눔스퀘어_ac ExtraBold" panose="020B0600000101010101" pitchFamily="50" charset="-127"/>
            </a:endParaRPr>
          </a:p>
        </p:txBody>
      </p:sp>
      <p:pic>
        <p:nvPicPr>
          <p:cNvPr id="5" name="KakaoTalk_20220525_175746250">
            <a:hlinkClick r:id="" action="ppaction://media"/>
            <a:extLst>
              <a:ext uri="{FF2B5EF4-FFF2-40B4-BE49-F238E27FC236}">
                <a16:creationId xmlns:a16="http://schemas.microsoft.com/office/drawing/2014/main" id="{D52614CA-A61B-707A-708F-7E4037C0F9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28114" y="2549107"/>
            <a:ext cx="9831772" cy="7732450"/>
          </a:xfrm>
          <a:prstGeom prst="rect">
            <a:avLst/>
          </a:prstGeom>
        </p:spPr>
      </p:pic>
    </p:spTree>
    <p:extLst>
      <p:ext uri="{BB962C8B-B14F-4D97-AF65-F5344CB8AC3E}">
        <p14:creationId xmlns:p14="http://schemas.microsoft.com/office/powerpoint/2010/main" val="304032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구현과 시뮬레이션</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연구 결과 분석</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F149F1D6-5A00-F667-5CF0-FAED95172425}"/>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1873735-587A-0CE2-7FC5-4B3C83E390F3}"/>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DC1F7935-22C1-4E67-C2DC-3C45E5566B30}"/>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03</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10783556-DA37-1DC4-254D-5F2CBDE7EE48}"/>
              </a:ext>
            </a:extLst>
          </p:cNvPr>
          <p:cNvSpPr>
            <a:spLocks noGrp="1"/>
          </p:cNvSpPr>
          <p:nvPr>
            <p:ph type="sldNum" sz="quarter" idx="12"/>
          </p:nvPr>
        </p:nvSpPr>
        <p:spPr/>
        <p:txBody>
          <a:bodyPr/>
          <a:lstStyle/>
          <a:p>
            <a:fld id="{B1393E5F-521B-4CAD-9D3A-AE923D912DCE}" type="slidenum">
              <a:rPr lang="en-US" smtClean="0"/>
              <a:t>23</a:t>
            </a:fld>
            <a:endParaRPr lang="en-US"/>
          </a:p>
        </p:txBody>
      </p:sp>
      <p:sp>
        <p:nvSpPr>
          <p:cNvPr id="19" name="TextBox 18">
            <a:extLst>
              <a:ext uri="{FF2B5EF4-FFF2-40B4-BE49-F238E27FC236}">
                <a16:creationId xmlns:a16="http://schemas.microsoft.com/office/drawing/2014/main" id="{70678869-12AA-B323-5C10-3234F1D43829}"/>
              </a:ext>
            </a:extLst>
          </p:cNvPr>
          <p:cNvSpPr txBox="1"/>
          <p:nvPr/>
        </p:nvSpPr>
        <p:spPr>
          <a:xfrm>
            <a:off x="1084980" y="4869980"/>
            <a:ext cx="15907620" cy="6032421"/>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sym typeface="Wingdings" panose="05000000000000000000" pitchFamily="2" charset="2"/>
              </a:rPr>
              <a:t>Target</a:t>
            </a:r>
            <a:r>
              <a:rPr lang="ko-KR" altLang="en-US" sz="3200" dirty="0">
                <a:sym typeface="Wingdings" panose="05000000000000000000" pitchFamily="2" charset="2"/>
              </a:rPr>
              <a:t> </a:t>
            </a:r>
            <a:r>
              <a:rPr lang="en-US" altLang="ko-KR" sz="3200" dirty="0">
                <a:sym typeface="Wingdings" panose="05000000000000000000" pitchFamily="2" charset="2"/>
              </a:rPr>
              <a:t>= [ ‘Sx0049’, ‘Sx0049’, ‘Sx0049’, ‘-’, ‘-’, ‘-’, ‘-’, ‘-’, ‘-’, ‘-’]</a:t>
            </a:r>
          </a:p>
          <a:p>
            <a:r>
              <a:rPr lang="en-US" altLang="ko-KR" sz="3200" dirty="0">
                <a:sym typeface="Wingdings" panose="05000000000000000000" pitchFamily="2" charset="2"/>
              </a:rPr>
              <a:t>      : </a:t>
            </a:r>
            <a:r>
              <a:rPr lang="ko-KR" altLang="en-US" sz="3200" dirty="0">
                <a:sym typeface="Wingdings" panose="05000000000000000000" pitchFamily="2" charset="2"/>
              </a:rPr>
              <a:t>상점에 </a:t>
            </a:r>
            <a:r>
              <a:rPr lang="en-US" altLang="ko-KR" sz="3200" dirty="0">
                <a:latin typeface="나눔스퀘어_ac ExtraBold" panose="020B0600000101010101" pitchFamily="50" charset="-127"/>
                <a:ea typeface="나눔스퀘어_ac ExtraBold" panose="020B0600000101010101" pitchFamily="50" charset="-127"/>
                <a:sym typeface="Wingdings" panose="05000000000000000000" pitchFamily="2" charset="2"/>
              </a:rPr>
              <a:t>15</a:t>
            </a:r>
            <a:r>
              <a:rPr lang="ko-KR" altLang="en-US" sz="3200" dirty="0">
                <a:latin typeface="나눔스퀘어_ac ExtraBold" panose="020B0600000101010101" pitchFamily="50" charset="-127"/>
                <a:ea typeface="나눔스퀘어_ac ExtraBold" panose="020B0600000101010101" pitchFamily="50" charset="-127"/>
                <a:sym typeface="Wingdings" panose="05000000000000000000" pitchFamily="2" charset="2"/>
              </a:rPr>
              <a:t>분</a:t>
            </a:r>
            <a:r>
              <a:rPr lang="ko-KR" altLang="en-US" sz="3200" dirty="0">
                <a:sym typeface="Wingdings" panose="05000000000000000000" pitchFamily="2" charset="2"/>
              </a:rPr>
              <a:t> 체류 후 이동</a:t>
            </a:r>
            <a:endParaRPr lang="en-US" altLang="ko-KR" sz="3200" dirty="0">
              <a:sym typeface="Wingdings" panose="05000000000000000000" pitchFamily="2" charset="2"/>
            </a:endParaRPr>
          </a:p>
          <a:p>
            <a:r>
              <a:rPr lang="en-US" altLang="ko-KR" dirty="0">
                <a:sym typeface="Wingdings" panose="05000000000000000000" pitchFamily="2" charset="2"/>
              </a:rPr>
              <a:t> </a:t>
            </a:r>
          </a:p>
          <a:p>
            <a:pPr marL="571500" indent="-571500">
              <a:buFont typeface="Arial" panose="020B0604020202020204" pitchFamily="34" charset="0"/>
              <a:buChar char="•"/>
            </a:pPr>
            <a:r>
              <a:rPr lang="en-US" altLang="ko-KR" sz="3200" dirty="0">
                <a:sym typeface="Wingdings" panose="05000000000000000000" pitchFamily="2" charset="2"/>
              </a:rPr>
              <a:t>Predict = [‘Sx0049’, ‘Sx0049’, ‘Sx0049’, ‘Sx0049’ ,’-’, ‘-’, ‘-’, ‘-’, ‘-’, ‘-’]</a:t>
            </a:r>
          </a:p>
          <a:p>
            <a:r>
              <a:rPr lang="en-US" altLang="ko-KR" sz="3200" dirty="0">
                <a:sym typeface="Wingdings" panose="05000000000000000000" pitchFamily="2" charset="2"/>
              </a:rPr>
              <a:t>      : </a:t>
            </a:r>
            <a:r>
              <a:rPr lang="ko-KR" altLang="en-US" sz="3200" dirty="0">
                <a:sym typeface="Wingdings" panose="05000000000000000000" pitchFamily="2" charset="2"/>
              </a:rPr>
              <a:t>상점에 </a:t>
            </a:r>
            <a:r>
              <a:rPr lang="en-US" altLang="ko-KR" sz="3200" dirty="0">
                <a:latin typeface="나눔스퀘어_ac ExtraBold" panose="020B0600000101010101" pitchFamily="50" charset="-127"/>
                <a:ea typeface="나눔스퀘어_ac ExtraBold" panose="020B0600000101010101" pitchFamily="50" charset="-127"/>
                <a:sym typeface="Wingdings" panose="05000000000000000000" pitchFamily="2" charset="2"/>
              </a:rPr>
              <a:t>20</a:t>
            </a:r>
            <a:r>
              <a:rPr lang="ko-KR" altLang="en-US" sz="3200" dirty="0">
                <a:latin typeface="나눔스퀘어_ac ExtraBold" panose="020B0600000101010101" pitchFamily="50" charset="-127"/>
                <a:ea typeface="나눔스퀘어_ac ExtraBold" panose="020B0600000101010101" pitchFamily="50" charset="-127"/>
                <a:sym typeface="Wingdings" panose="05000000000000000000" pitchFamily="2" charset="2"/>
              </a:rPr>
              <a:t>분</a:t>
            </a:r>
            <a:r>
              <a:rPr lang="ko-KR" altLang="en-US" sz="3200" dirty="0">
                <a:sym typeface="Wingdings" panose="05000000000000000000" pitchFamily="2" charset="2"/>
              </a:rPr>
              <a:t> 체류 후 이동</a:t>
            </a:r>
            <a:endParaRPr lang="en-US" altLang="ko-KR" sz="3200" dirty="0">
              <a:sym typeface="Wingdings" panose="05000000000000000000" pitchFamily="2" charset="2"/>
            </a:endParaRPr>
          </a:p>
          <a:p>
            <a:r>
              <a:rPr lang="en-US" altLang="ko-KR" dirty="0">
                <a:sym typeface="Wingdings" panose="05000000000000000000" pitchFamily="2" charset="2"/>
              </a:rPr>
              <a:t> </a:t>
            </a:r>
          </a:p>
          <a:p>
            <a:pPr marL="571500" indent="-571500">
              <a:buFont typeface="Arial" panose="020B0604020202020204" pitchFamily="34" charset="0"/>
              <a:buChar char="•"/>
            </a:pPr>
            <a:r>
              <a:rPr lang="ko-KR" altLang="en-US" sz="3200" dirty="0">
                <a:sym typeface="Wingdings" panose="05000000000000000000" pitchFamily="2" charset="2"/>
              </a:rPr>
              <a:t>실행 시간 </a:t>
            </a:r>
            <a:r>
              <a:rPr lang="en-US" altLang="ko-KR" sz="3200" dirty="0">
                <a:sym typeface="Wingdings" panose="05000000000000000000" pitchFamily="2" charset="2"/>
              </a:rPr>
              <a:t>: 0.37 s </a:t>
            </a:r>
          </a:p>
          <a:p>
            <a:pPr marL="1828800" lvl="3" indent="-457200">
              <a:buFont typeface="Wingdings" panose="05000000000000000000" pitchFamily="2" charset="2"/>
              <a:buChar char="à"/>
            </a:pPr>
            <a:r>
              <a:rPr lang="ko-KR" altLang="en-US" sz="3200" dirty="0">
                <a:sym typeface="Wingdings" panose="05000000000000000000" pitchFamily="2" charset="2"/>
              </a:rPr>
              <a:t>실행 시간이 짧아 빠른 예측 결과 생성 가능</a:t>
            </a:r>
            <a:endParaRPr lang="en-US" altLang="ko-KR" sz="3200" dirty="0">
              <a:sym typeface="Wingdings" panose="05000000000000000000" pitchFamily="2" charset="2"/>
            </a:endParaRPr>
          </a:p>
          <a:p>
            <a:endParaRPr lang="en-US" altLang="ko-KR" sz="3200" dirty="0">
              <a:sym typeface="Wingdings" panose="05000000000000000000" pitchFamily="2" charset="2"/>
            </a:endParaRPr>
          </a:p>
          <a:p>
            <a:pPr algn="ctr"/>
            <a:r>
              <a:rPr lang="ko-KR" altLang="en-US" sz="4000" dirty="0">
                <a:sym typeface="Wingdings" panose="05000000000000000000" pitchFamily="2" charset="2"/>
              </a:rPr>
              <a:t>정답 데이터와 차이가 적음</a:t>
            </a:r>
            <a:r>
              <a:rPr lang="en-US" altLang="ko-KR" sz="4000" dirty="0">
                <a:sym typeface="Wingdings" panose="05000000000000000000" pitchFamily="2" charset="2"/>
              </a:rPr>
              <a:t>(5</a:t>
            </a:r>
            <a:r>
              <a:rPr lang="ko-KR" altLang="en-US" sz="4000" dirty="0">
                <a:sym typeface="Wingdings" panose="05000000000000000000" pitchFamily="2" charset="2"/>
              </a:rPr>
              <a:t>분</a:t>
            </a:r>
            <a:r>
              <a:rPr lang="en-US" altLang="ko-KR" sz="4000" dirty="0">
                <a:sym typeface="Wingdings" panose="05000000000000000000" pitchFamily="2" charset="2"/>
              </a:rPr>
              <a:t>)  </a:t>
            </a:r>
            <a:r>
              <a:rPr lang="ko-KR" altLang="en-US" sz="4000" dirty="0">
                <a:sym typeface="Wingdings" panose="05000000000000000000" pitchFamily="2" charset="2"/>
              </a:rPr>
              <a:t>모델이 비교적 </a:t>
            </a:r>
            <a:r>
              <a:rPr lang="ko-KR" altLang="en-US" sz="4000" b="1" dirty="0">
                <a:solidFill>
                  <a:srgbClr val="C00000"/>
                </a:solidFill>
                <a:sym typeface="Wingdings" panose="05000000000000000000" pitchFamily="2" charset="2"/>
              </a:rPr>
              <a:t>정확하게</a:t>
            </a:r>
            <a:r>
              <a:rPr lang="ko-KR" altLang="en-US" sz="4000" dirty="0">
                <a:sym typeface="Wingdings" panose="05000000000000000000" pitchFamily="2" charset="2"/>
              </a:rPr>
              <a:t> 예측할 수 있음</a:t>
            </a:r>
            <a:endParaRPr lang="en-US" altLang="ko-KR" sz="4000" dirty="0">
              <a:sym typeface="Wingdings" panose="05000000000000000000" pitchFamily="2" charset="2"/>
            </a:endParaRPr>
          </a:p>
          <a:p>
            <a:r>
              <a:rPr lang="en-US" altLang="ko-KR" sz="4000" dirty="0">
                <a:sym typeface="Wingdings" panose="05000000000000000000" pitchFamily="2" charset="2"/>
              </a:rPr>
              <a:t> </a:t>
            </a:r>
          </a:p>
          <a:p>
            <a:pPr marL="571500" indent="-571500">
              <a:buFont typeface="Arial" panose="020B0604020202020204" pitchFamily="34" charset="0"/>
              <a:buChar char="•"/>
            </a:pPr>
            <a:endParaRPr lang="en-US" altLang="ko-KR" sz="3200" dirty="0">
              <a:sym typeface="Wingdings" panose="05000000000000000000" pitchFamily="2" charset="2"/>
            </a:endParaRPr>
          </a:p>
        </p:txBody>
      </p:sp>
      <p:sp>
        <p:nvSpPr>
          <p:cNvPr id="21" name="Object 2">
            <a:extLst>
              <a:ext uri="{FF2B5EF4-FFF2-40B4-BE49-F238E27FC236}">
                <a16:creationId xmlns:a16="http://schemas.microsoft.com/office/drawing/2014/main" id="{4FA84AAE-8A7E-EE28-3359-0FB3DCE05F63}"/>
              </a:ext>
            </a:extLst>
          </p:cNvPr>
          <p:cNvSpPr txBox="1"/>
          <p:nvPr/>
        </p:nvSpPr>
        <p:spPr>
          <a:xfrm>
            <a:off x="-762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결과 분석</a:t>
            </a:r>
            <a:endParaRPr lang="en-US" dirty="0">
              <a:latin typeface="나눔스퀘어_ac ExtraBold" panose="020B0600000101010101" pitchFamily="50" charset="-127"/>
              <a:ea typeface="나눔스퀘어_ac ExtraBold" panose="020B0600000101010101" pitchFamily="50" charset="-127"/>
            </a:endParaRPr>
          </a:p>
        </p:txBody>
      </p:sp>
      <p:pic>
        <p:nvPicPr>
          <p:cNvPr id="5" name="그림 4">
            <a:extLst>
              <a:ext uri="{FF2B5EF4-FFF2-40B4-BE49-F238E27FC236}">
                <a16:creationId xmlns:a16="http://schemas.microsoft.com/office/drawing/2014/main" id="{1029D1FD-E5F0-4248-F70A-A96758165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2816632"/>
            <a:ext cx="10827595" cy="1814148"/>
          </a:xfrm>
          <a:prstGeom prst="rect">
            <a:avLst/>
          </a:prstGeom>
        </p:spPr>
      </p:pic>
    </p:spTree>
    <p:extLst>
      <p:ext uri="{BB962C8B-B14F-4D97-AF65-F5344CB8AC3E}">
        <p14:creationId xmlns:p14="http://schemas.microsoft.com/office/powerpoint/2010/main" val="340679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결론과 기대효과</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기대효과</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69CE37BA-6073-BE8C-21BE-461A92718E12}"/>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D99E2CA3-D66F-55C1-D1AA-F63AD168E6E7}"/>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10D66CD7-0804-7189-8DFB-5D2F52A0345C}"/>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04</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2DE0C26E-E2C4-B4AA-516B-8024E006D2BD}"/>
              </a:ext>
            </a:extLst>
          </p:cNvPr>
          <p:cNvSpPr>
            <a:spLocks noGrp="1"/>
          </p:cNvSpPr>
          <p:nvPr>
            <p:ph type="sldNum" sz="quarter" idx="12"/>
          </p:nvPr>
        </p:nvSpPr>
        <p:spPr/>
        <p:txBody>
          <a:bodyPr/>
          <a:lstStyle/>
          <a:p>
            <a:fld id="{B1393E5F-521B-4CAD-9D3A-AE923D912DCE}" type="slidenum">
              <a:rPr lang="en-US" smtClean="0"/>
              <a:t>24</a:t>
            </a:fld>
            <a:endParaRPr lang="en-US"/>
          </a:p>
        </p:txBody>
      </p:sp>
      <p:sp>
        <p:nvSpPr>
          <p:cNvPr id="19" name="Object 2">
            <a:extLst>
              <a:ext uri="{FF2B5EF4-FFF2-40B4-BE49-F238E27FC236}">
                <a16:creationId xmlns:a16="http://schemas.microsoft.com/office/drawing/2014/main" id="{E8219750-8C26-3706-CB77-61FD1F472BD9}"/>
              </a:ext>
            </a:extLst>
          </p:cNvPr>
          <p:cNvSpPr txBox="1"/>
          <p:nvPr/>
        </p:nvSpPr>
        <p:spPr>
          <a:xfrm>
            <a:off x="-762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기대 효과</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D4D61811-7719-E2DE-964D-A2561F84E0E9}"/>
              </a:ext>
            </a:extLst>
          </p:cNvPr>
          <p:cNvSpPr txBox="1"/>
          <p:nvPr/>
        </p:nvSpPr>
        <p:spPr>
          <a:xfrm>
            <a:off x="990600" y="3364076"/>
            <a:ext cx="11582400" cy="2914388"/>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ko-KR" altLang="en-US" sz="3200" dirty="0">
                <a:sym typeface="Wingdings" panose="05000000000000000000" pitchFamily="2" charset="2"/>
              </a:rPr>
              <a:t>사용자의 활용과 밀접하다 </a:t>
            </a:r>
            <a:r>
              <a:rPr lang="en-US" altLang="ko-KR" sz="3200" dirty="0">
                <a:sym typeface="Wingdings" panose="05000000000000000000" pitchFamily="2" charset="2"/>
              </a:rPr>
              <a:t> </a:t>
            </a:r>
            <a:r>
              <a:rPr lang="ko-KR" altLang="en-US" sz="3200" dirty="0">
                <a:sym typeface="Wingdings" panose="05000000000000000000" pitchFamily="2" charset="2"/>
              </a:rPr>
              <a:t>산학과 가까움</a:t>
            </a:r>
            <a:endParaRPr lang="en-US" altLang="ko-KR" sz="3200" dirty="0">
              <a:sym typeface="Wingdings" panose="05000000000000000000" pitchFamily="2" charset="2"/>
            </a:endParaRPr>
          </a:p>
          <a:p>
            <a:pPr marL="571500" indent="-571500">
              <a:lnSpc>
                <a:spcPct val="200000"/>
              </a:lnSpc>
              <a:buFont typeface="Arial" panose="020B0604020202020204" pitchFamily="34" charset="0"/>
              <a:buChar char="•"/>
            </a:pPr>
            <a:r>
              <a:rPr lang="ko-KR" altLang="en-US" sz="3200" dirty="0">
                <a:sym typeface="Wingdings" panose="05000000000000000000" pitchFamily="2" charset="2"/>
              </a:rPr>
              <a:t>추후 </a:t>
            </a:r>
            <a:r>
              <a:rPr lang="ko-KR" altLang="en-US" sz="3200" dirty="0">
                <a:solidFill>
                  <a:srgbClr val="C00000"/>
                </a:solidFill>
                <a:sym typeface="Wingdings" panose="05000000000000000000" pitchFamily="2" charset="2"/>
              </a:rPr>
              <a:t>산학과의 연계</a:t>
            </a:r>
            <a:r>
              <a:rPr lang="ko-KR" altLang="en-US" sz="3200" dirty="0">
                <a:sym typeface="Wingdings" panose="05000000000000000000" pitchFamily="2" charset="2"/>
              </a:rPr>
              <a:t>를 통한 서비스 개발 가능</a:t>
            </a:r>
            <a:endParaRPr lang="en-US" altLang="ko-KR" sz="3200" dirty="0">
              <a:sym typeface="Wingdings" panose="05000000000000000000" pitchFamily="2" charset="2"/>
            </a:endParaRPr>
          </a:p>
          <a:p>
            <a:pPr marL="571500" indent="-571500">
              <a:lnSpc>
                <a:spcPct val="200000"/>
              </a:lnSpc>
              <a:buFont typeface="Arial" panose="020B0604020202020204" pitchFamily="34" charset="0"/>
              <a:buChar char="•"/>
            </a:pPr>
            <a:r>
              <a:rPr lang="ko-KR" altLang="en-US" sz="3200" dirty="0">
                <a:sym typeface="Wingdings" panose="05000000000000000000" pitchFamily="2" charset="2"/>
              </a:rPr>
              <a:t>위치 정보를 문자열로 치환해 여행 경로를 추천하는 연구의 초석</a:t>
            </a:r>
            <a:endParaRPr lang="en-US" altLang="ko-KR" sz="3200" dirty="0">
              <a:sym typeface="Wingdings" panose="05000000000000000000" pitchFamily="2" charset="2"/>
            </a:endParaRPr>
          </a:p>
        </p:txBody>
      </p:sp>
    </p:spTree>
    <p:extLst>
      <p:ext uri="{BB962C8B-B14F-4D97-AF65-F5344CB8AC3E}">
        <p14:creationId xmlns:p14="http://schemas.microsoft.com/office/powerpoint/2010/main" val="94065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프로젝트 성과</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프로젝트 성과</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91C43857-13EF-C7E1-9631-BC4498214F5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31DEDDF3-2119-3704-57FE-000118BB1BE8}"/>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7CDDB600-D873-A633-8E03-06D30F41DD7E}"/>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05</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874CB7F6-F50F-4626-4DEC-6EEA0B1F153A}"/>
              </a:ext>
            </a:extLst>
          </p:cNvPr>
          <p:cNvSpPr>
            <a:spLocks noGrp="1"/>
          </p:cNvSpPr>
          <p:nvPr>
            <p:ph type="sldNum" sz="quarter" idx="12"/>
          </p:nvPr>
        </p:nvSpPr>
        <p:spPr/>
        <p:txBody>
          <a:bodyPr/>
          <a:lstStyle/>
          <a:p>
            <a:fld id="{B1393E5F-521B-4CAD-9D3A-AE923D912DCE}" type="slidenum">
              <a:rPr lang="en-US" smtClean="0"/>
              <a:t>25</a:t>
            </a:fld>
            <a:endParaRPr lang="en-US" dirty="0"/>
          </a:p>
        </p:txBody>
      </p:sp>
      <p:sp>
        <p:nvSpPr>
          <p:cNvPr id="19" name="Object 2">
            <a:extLst>
              <a:ext uri="{FF2B5EF4-FFF2-40B4-BE49-F238E27FC236}">
                <a16:creationId xmlns:a16="http://schemas.microsoft.com/office/drawing/2014/main" id="{AD4A9C4F-E25C-29CF-7695-2A8B390CF787}"/>
              </a:ext>
            </a:extLst>
          </p:cNvPr>
          <p:cNvSpPr txBox="1"/>
          <p:nvPr/>
        </p:nvSpPr>
        <p:spPr>
          <a:xfrm>
            <a:off x="5334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프로젝트 성과</a:t>
            </a:r>
            <a:endParaRPr lang="en-US" dirty="0">
              <a:latin typeface="나눔스퀘어_ac ExtraBold" panose="020B0600000101010101" pitchFamily="50" charset="-127"/>
              <a:ea typeface="나눔스퀘어_ac ExtraBold" panose="020B0600000101010101" pitchFamily="50" charset="-127"/>
            </a:endParaRPr>
          </a:p>
        </p:txBody>
      </p:sp>
      <p:pic>
        <p:nvPicPr>
          <p:cNvPr id="5" name="그림 4" descr="텍스트이(가) 표시된 사진&#10;&#10;자동 생성된 설명">
            <a:extLst>
              <a:ext uri="{FF2B5EF4-FFF2-40B4-BE49-F238E27FC236}">
                <a16:creationId xmlns:a16="http://schemas.microsoft.com/office/drawing/2014/main" id="{2C96AA37-9FF4-FE18-F234-D89B005D1573}"/>
              </a:ext>
            </a:extLst>
          </p:cNvPr>
          <p:cNvPicPr>
            <a:picLocks noChangeAspect="1"/>
          </p:cNvPicPr>
          <p:nvPr/>
        </p:nvPicPr>
        <p:blipFill rotWithShape="1">
          <a:blip r:embed="rId6">
            <a:extLst>
              <a:ext uri="{28A0092B-C50C-407E-A947-70E740481C1C}">
                <a14:useLocalDpi xmlns:a14="http://schemas.microsoft.com/office/drawing/2010/main" val="0"/>
              </a:ext>
            </a:extLst>
          </a:blip>
          <a:srcRect b="1764"/>
          <a:stretch/>
        </p:blipFill>
        <p:spPr>
          <a:xfrm>
            <a:off x="10220129" y="3132238"/>
            <a:ext cx="5453027" cy="6962400"/>
          </a:xfrm>
          <a:prstGeom prst="rect">
            <a:avLst/>
          </a:prstGeom>
        </p:spPr>
      </p:pic>
      <p:sp>
        <p:nvSpPr>
          <p:cNvPr id="22" name="TextBox 21">
            <a:extLst>
              <a:ext uri="{FF2B5EF4-FFF2-40B4-BE49-F238E27FC236}">
                <a16:creationId xmlns:a16="http://schemas.microsoft.com/office/drawing/2014/main" id="{736F5E3F-0256-78A8-59B6-224549CFD130}"/>
              </a:ext>
            </a:extLst>
          </p:cNvPr>
          <p:cNvSpPr txBox="1"/>
          <p:nvPr/>
        </p:nvSpPr>
        <p:spPr>
          <a:xfrm>
            <a:off x="8544437" y="2495198"/>
            <a:ext cx="9438763" cy="584775"/>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연구 수행 중 작성한 코드에 대한 저작권 등록 완료</a:t>
            </a:r>
            <a:endParaRPr lang="en-US" altLang="ko-KR" sz="3200" dirty="0"/>
          </a:p>
        </p:txBody>
      </p:sp>
      <p:pic>
        <p:nvPicPr>
          <p:cNvPr id="8" name="그림 7" descr="텍스트이(가) 표시된 사진&#10;&#10;자동 생성된 설명">
            <a:extLst>
              <a:ext uri="{FF2B5EF4-FFF2-40B4-BE49-F238E27FC236}">
                <a16:creationId xmlns:a16="http://schemas.microsoft.com/office/drawing/2014/main" id="{2409E59E-2A42-F9CF-7A53-0DEFE17387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068" y="3184048"/>
            <a:ext cx="5102143" cy="6963204"/>
          </a:xfrm>
          <a:prstGeom prst="rect">
            <a:avLst/>
          </a:prstGeom>
        </p:spPr>
      </p:pic>
      <p:sp>
        <p:nvSpPr>
          <p:cNvPr id="26" name="TextBox 25">
            <a:extLst>
              <a:ext uri="{FF2B5EF4-FFF2-40B4-BE49-F238E27FC236}">
                <a16:creationId xmlns:a16="http://schemas.microsoft.com/office/drawing/2014/main" id="{D04156C8-D211-A721-5055-0B807E525AD5}"/>
              </a:ext>
            </a:extLst>
          </p:cNvPr>
          <p:cNvSpPr txBox="1"/>
          <p:nvPr/>
        </p:nvSpPr>
        <p:spPr>
          <a:xfrm>
            <a:off x="3068074" y="2585691"/>
            <a:ext cx="9438763" cy="584775"/>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사업자 등록 완료</a:t>
            </a:r>
            <a:endParaRPr lang="en-US" altLang="ko-KR" sz="3200" dirty="0"/>
          </a:p>
        </p:txBody>
      </p:sp>
      <p:sp>
        <p:nvSpPr>
          <p:cNvPr id="9" name="직사각형 8">
            <a:extLst>
              <a:ext uri="{FF2B5EF4-FFF2-40B4-BE49-F238E27FC236}">
                <a16:creationId xmlns:a16="http://schemas.microsoft.com/office/drawing/2014/main" id="{62B4B374-F803-EBF2-37F8-B54171F2F010}"/>
              </a:ext>
            </a:extLst>
          </p:cNvPr>
          <p:cNvSpPr/>
          <p:nvPr/>
        </p:nvSpPr>
        <p:spPr>
          <a:xfrm>
            <a:off x="6172200" y="4937760"/>
            <a:ext cx="1066800" cy="205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2C951906-DFA9-B894-41B7-DD8F99F9F91C}"/>
              </a:ext>
            </a:extLst>
          </p:cNvPr>
          <p:cNvSpPr/>
          <p:nvPr/>
        </p:nvSpPr>
        <p:spPr>
          <a:xfrm>
            <a:off x="4038600" y="5295900"/>
            <a:ext cx="3352800"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DE6C909C-3174-B878-164F-7F74CED012C5}"/>
              </a:ext>
            </a:extLst>
          </p:cNvPr>
          <p:cNvSpPr/>
          <p:nvPr/>
        </p:nvSpPr>
        <p:spPr>
          <a:xfrm>
            <a:off x="12268200" y="5753100"/>
            <a:ext cx="1524000" cy="138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ACE1BECF-BE10-E50B-0D2F-C33BD627C01D}"/>
              </a:ext>
            </a:extLst>
          </p:cNvPr>
          <p:cNvSpPr/>
          <p:nvPr/>
        </p:nvSpPr>
        <p:spPr>
          <a:xfrm>
            <a:off x="12268200" y="5981700"/>
            <a:ext cx="1295400" cy="152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69192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프로젝트 성과</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프로젝트 성과</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91C43857-13EF-C7E1-9631-BC4498214F5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31DEDDF3-2119-3704-57FE-000118BB1BE8}"/>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7CDDB600-D873-A633-8E03-06D30F41DD7E}"/>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05</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874CB7F6-F50F-4626-4DEC-6EEA0B1F153A}"/>
              </a:ext>
            </a:extLst>
          </p:cNvPr>
          <p:cNvSpPr>
            <a:spLocks noGrp="1"/>
          </p:cNvSpPr>
          <p:nvPr>
            <p:ph type="sldNum" sz="quarter" idx="12"/>
          </p:nvPr>
        </p:nvSpPr>
        <p:spPr/>
        <p:txBody>
          <a:bodyPr/>
          <a:lstStyle/>
          <a:p>
            <a:fld id="{B1393E5F-521B-4CAD-9D3A-AE923D912DCE}" type="slidenum">
              <a:rPr lang="en-US" smtClean="0"/>
              <a:t>26</a:t>
            </a:fld>
            <a:endParaRPr lang="en-US" dirty="0"/>
          </a:p>
        </p:txBody>
      </p:sp>
      <p:sp>
        <p:nvSpPr>
          <p:cNvPr id="19" name="Object 2">
            <a:extLst>
              <a:ext uri="{FF2B5EF4-FFF2-40B4-BE49-F238E27FC236}">
                <a16:creationId xmlns:a16="http://schemas.microsoft.com/office/drawing/2014/main" id="{AD4A9C4F-E25C-29CF-7695-2A8B390CF787}"/>
              </a:ext>
            </a:extLst>
          </p:cNvPr>
          <p:cNvSpPr txBox="1"/>
          <p:nvPr/>
        </p:nvSpPr>
        <p:spPr>
          <a:xfrm>
            <a:off x="5334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프로젝트 성과</a:t>
            </a:r>
            <a:endParaRPr lang="en-US" dirty="0">
              <a:latin typeface="나눔스퀘어_ac ExtraBold" panose="020B0600000101010101" pitchFamily="50" charset="-127"/>
              <a:ea typeface="나눔스퀘어_ac ExtraBold" panose="020B0600000101010101" pitchFamily="50" charset="-127"/>
            </a:endParaRPr>
          </a:p>
        </p:txBody>
      </p:sp>
      <p:sp>
        <p:nvSpPr>
          <p:cNvPr id="24" name="TextBox 23">
            <a:extLst>
              <a:ext uri="{FF2B5EF4-FFF2-40B4-BE49-F238E27FC236}">
                <a16:creationId xmlns:a16="http://schemas.microsoft.com/office/drawing/2014/main" id="{1827CA50-F3D2-365D-9F8F-D671EE782B22}"/>
              </a:ext>
            </a:extLst>
          </p:cNvPr>
          <p:cNvSpPr txBox="1"/>
          <p:nvPr/>
        </p:nvSpPr>
        <p:spPr>
          <a:xfrm>
            <a:off x="5589737" y="2851094"/>
            <a:ext cx="9438763" cy="584775"/>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학생학술활동지원사업 신청</a:t>
            </a:r>
            <a:r>
              <a:rPr lang="en-US" altLang="ko-KR" sz="3200" dirty="0"/>
              <a:t>(</a:t>
            </a:r>
            <a:r>
              <a:rPr lang="ko-KR" altLang="en-US" sz="3200" dirty="0" err="1"/>
              <a:t>심사중</a:t>
            </a:r>
            <a:r>
              <a:rPr lang="en-US" altLang="ko-KR" sz="3200" dirty="0"/>
              <a:t>)</a:t>
            </a:r>
          </a:p>
        </p:txBody>
      </p:sp>
      <p:pic>
        <p:nvPicPr>
          <p:cNvPr id="12" name="그림 11" descr="텍스트, 영수증이(가) 표시된 사진&#10;&#10;자동 생성된 설명">
            <a:extLst>
              <a:ext uri="{FF2B5EF4-FFF2-40B4-BE49-F238E27FC236}">
                <a16:creationId xmlns:a16="http://schemas.microsoft.com/office/drawing/2014/main" id="{046ADA2F-2560-621D-C2BD-66D6983CF1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8300" y="5144729"/>
            <a:ext cx="6782614" cy="3704789"/>
          </a:xfrm>
          <a:prstGeom prst="rect">
            <a:avLst/>
          </a:prstGeom>
        </p:spPr>
      </p:pic>
      <p:pic>
        <p:nvPicPr>
          <p:cNvPr id="25" name="그림 24" descr="텍스트이(가) 표시된 사진&#10;&#10;자동 생성된 설명">
            <a:extLst>
              <a:ext uri="{FF2B5EF4-FFF2-40B4-BE49-F238E27FC236}">
                <a16:creationId xmlns:a16="http://schemas.microsoft.com/office/drawing/2014/main" id="{B0CAD2F9-5EA5-0C99-31FD-698C907C60A5}"/>
              </a:ext>
            </a:extLst>
          </p:cNvPr>
          <p:cNvPicPr>
            <a:picLocks noChangeAspect="1"/>
          </p:cNvPicPr>
          <p:nvPr/>
        </p:nvPicPr>
        <p:blipFill rotWithShape="1">
          <a:blip r:embed="rId7">
            <a:extLst>
              <a:ext uri="{28A0092B-C50C-407E-A947-70E740481C1C}">
                <a14:useLocalDpi xmlns:a14="http://schemas.microsoft.com/office/drawing/2010/main" val="0"/>
              </a:ext>
            </a:extLst>
          </a:blip>
          <a:srcRect r="44677" b="59036"/>
          <a:stretch/>
        </p:blipFill>
        <p:spPr>
          <a:xfrm>
            <a:off x="5635543" y="3543300"/>
            <a:ext cx="6955371" cy="1447800"/>
          </a:xfrm>
          <a:prstGeom prst="rect">
            <a:avLst/>
          </a:prstGeom>
        </p:spPr>
      </p:pic>
    </p:spTree>
    <p:extLst>
      <p:ext uri="{BB962C8B-B14F-4D97-AF65-F5344CB8AC3E}">
        <p14:creationId xmlns:p14="http://schemas.microsoft.com/office/powerpoint/2010/main" val="348394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프로젝트 성과</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프로젝트 성과</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91C43857-13EF-C7E1-9631-BC4498214F5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31DEDDF3-2119-3704-57FE-000118BB1BE8}"/>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7CDDB600-D873-A633-8E03-06D30F41DD7E}"/>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05</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874CB7F6-F50F-4626-4DEC-6EEA0B1F153A}"/>
              </a:ext>
            </a:extLst>
          </p:cNvPr>
          <p:cNvSpPr>
            <a:spLocks noGrp="1"/>
          </p:cNvSpPr>
          <p:nvPr>
            <p:ph type="sldNum" sz="quarter" idx="12"/>
          </p:nvPr>
        </p:nvSpPr>
        <p:spPr/>
        <p:txBody>
          <a:bodyPr/>
          <a:lstStyle/>
          <a:p>
            <a:fld id="{B1393E5F-521B-4CAD-9D3A-AE923D912DCE}" type="slidenum">
              <a:rPr lang="en-US" smtClean="0"/>
              <a:t>27</a:t>
            </a:fld>
            <a:endParaRPr lang="en-US" dirty="0"/>
          </a:p>
        </p:txBody>
      </p:sp>
      <p:sp>
        <p:nvSpPr>
          <p:cNvPr id="19" name="Object 2">
            <a:extLst>
              <a:ext uri="{FF2B5EF4-FFF2-40B4-BE49-F238E27FC236}">
                <a16:creationId xmlns:a16="http://schemas.microsoft.com/office/drawing/2014/main" id="{AD4A9C4F-E25C-29CF-7695-2A8B390CF787}"/>
              </a:ext>
            </a:extLst>
          </p:cNvPr>
          <p:cNvSpPr txBox="1"/>
          <p:nvPr/>
        </p:nvSpPr>
        <p:spPr>
          <a:xfrm>
            <a:off x="5334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프로젝트 성과</a:t>
            </a:r>
            <a:endParaRPr lang="en-US"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B5ED959D-C7D7-26E9-94C7-D02EA98CE9E8}"/>
              </a:ext>
            </a:extLst>
          </p:cNvPr>
          <p:cNvSpPr txBox="1"/>
          <p:nvPr/>
        </p:nvSpPr>
        <p:spPr>
          <a:xfrm>
            <a:off x="990600" y="2933700"/>
            <a:ext cx="13758154" cy="579927"/>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한국정보과학회 개최 한국컴퓨터종합학술대회 </a:t>
            </a:r>
            <a:r>
              <a:rPr lang="en-US" altLang="ko-KR" sz="3200" dirty="0"/>
              <a:t>(KCC2022) </a:t>
            </a:r>
            <a:r>
              <a:rPr lang="ko-KR" altLang="en-US" sz="3200" dirty="0"/>
              <a:t>논문 제출</a:t>
            </a:r>
            <a:r>
              <a:rPr lang="en-US" altLang="ko-KR" sz="3200" dirty="0"/>
              <a:t>(</a:t>
            </a:r>
            <a:r>
              <a:rPr lang="ko-KR" altLang="en-US" sz="3200" dirty="0" err="1"/>
              <a:t>심사중</a:t>
            </a:r>
            <a:r>
              <a:rPr lang="en-US" altLang="ko-KR" sz="3200" dirty="0"/>
              <a:t>)</a:t>
            </a:r>
            <a:r>
              <a:rPr lang="ko-KR" altLang="en-US" sz="3200" dirty="0"/>
              <a:t> </a:t>
            </a:r>
            <a:endParaRPr lang="en-US" altLang="ko-KR" sz="3200" dirty="0"/>
          </a:p>
        </p:txBody>
      </p:sp>
      <p:pic>
        <p:nvPicPr>
          <p:cNvPr id="5" name="그림 4">
            <a:extLst>
              <a:ext uri="{FF2B5EF4-FFF2-40B4-BE49-F238E27FC236}">
                <a16:creationId xmlns:a16="http://schemas.microsoft.com/office/drawing/2014/main" id="{825F8462-4387-10E9-1F7F-0346C32D6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076700"/>
            <a:ext cx="10167619" cy="4163882"/>
          </a:xfrm>
          <a:prstGeom prst="rect">
            <a:avLst/>
          </a:prstGeom>
        </p:spPr>
      </p:pic>
      <p:pic>
        <p:nvPicPr>
          <p:cNvPr id="8" name="그림 7" descr="텍스트이(가) 표시된 사진&#10;&#10;자동 생성된 설명">
            <a:extLst>
              <a:ext uri="{FF2B5EF4-FFF2-40B4-BE49-F238E27FC236}">
                <a16:creationId xmlns:a16="http://schemas.microsoft.com/office/drawing/2014/main" id="{B7E8F516-3787-9DCB-121E-69CA2DDAF5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1509" y="3933601"/>
            <a:ext cx="7094220" cy="4450080"/>
          </a:xfrm>
          <a:prstGeom prst="rect">
            <a:avLst/>
          </a:prstGeom>
        </p:spPr>
      </p:pic>
    </p:spTree>
    <p:extLst>
      <p:ext uri="{BB962C8B-B14F-4D97-AF65-F5344CB8AC3E}">
        <p14:creationId xmlns:p14="http://schemas.microsoft.com/office/powerpoint/2010/main" val="704116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rPr>
              <a:t>프로젝트 성과</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역할 분담</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91C43857-13EF-C7E1-9631-BC4498214F5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31DEDDF3-2119-3704-57FE-000118BB1BE8}"/>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7CDDB600-D873-A633-8E03-06D30F41DD7E}"/>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05</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874CB7F6-F50F-4626-4DEC-6EEA0B1F153A}"/>
              </a:ext>
            </a:extLst>
          </p:cNvPr>
          <p:cNvSpPr>
            <a:spLocks noGrp="1"/>
          </p:cNvSpPr>
          <p:nvPr>
            <p:ph type="sldNum" sz="quarter" idx="12"/>
          </p:nvPr>
        </p:nvSpPr>
        <p:spPr/>
        <p:txBody>
          <a:bodyPr/>
          <a:lstStyle/>
          <a:p>
            <a:fld id="{B1393E5F-521B-4CAD-9D3A-AE923D912DCE}" type="slidenum">
              <a:rPr lang="en-US" smtClean="0"/>
              <a:t>28</a:t>
            </a:fld>
            <a:endParaRPr lang="en-US" dirty="0"/>
          </a:p>
        </p:txBody>
      </p:sp>
      <p:pic>
        <p:nvPicPr>
          <p:cNvPr id="5" name="그림 4" descr="테이블이(가) 표시된 사진&#10;&#10;자동 생성된 설명">
            <a:extLst>
              <a:ext uri="{FF2B5EF4-FFF2-40B4-BE49-F238E27FC236}">
                <a16:creationId xmlns:a16="http://schemas.microsoft.com/office/drawing/2014/main" id="{E2256AFB-F90F-92A2-EB40-2CBBE3BF745E}"/>
              </a:ext>
            </a:extLst>
          </p:cNvPr>
          <p:cNvPicPr>
            <a:picLocks noChangeAspect="1"/>
          </p:cNvPicPr>
          <p:nvPr/>
        </p:nvPicPr>
        <p:blipFill rotWithShape="1">
          <a:blip r:embed="rId5">
            <a:extLst>
              <a:ext uri="{28A0092B-C50C-407E-A947-70E740481C1C}">
                <a14:useLocalDpi xmlns:a14="http://schemas.microsoft.com/office/drawing/2010/main" val="0"/>
              </a:ext>
            </a:extLst>
          </a:blip>
          <a:srcRect t="548"/>
          <a:stretch/>
        </p:blipFill>
        <p:spPr>
          <a:xfrm>
            <a:off x="561691" y="1604563"/>
            <a:ext cx="5894443" cy="8237112"/>
          </a:xfrm>
          <a:prstGeom prst="rect">
            <a:avLst/>
          </a:prstGeom>
        </p:spPr>
      </p:pic>
      <p:pic>
        <p:nvPicPr>
          <p:cNvPr id="7" name="그림 6" descr="테이블이(가) 표시된 사진&#10;&#10;자동 생성된 설명">
            <a:extLst>
              <a:ext uri="{FF2B5EF4-FFF2-40B4-BE49-F238E27FC236}">
                <a16:creationId xmlns:a16="http://schemas.microsoft.com/office/drawing/2014/main" id="{FEFB5B56-77D9-54C1-5736-65E07C652D96}"/>
              </a:ext>
            </a:extLst>
          </p:cNvPr>
          <p:cNvPicPr>
            <a:picLocks noChangeAspect="1"/>
          </p:cNvPicPr>
          <p:nvPr/>
        </p:nvPicPr>
        <p:blipFill rotWithShape="1">
          <a:blip r:embed="rId6">
            <a:extLst>
              <a:ext uri="{28A0092B-C50C-407E-A947-70E740481C1C}">
                <a14:useLocalDpi xmlns:a14="http://schemas.microsoft.com/office/drawing/2010/main" val="0"/>
              </a:ext>
            </a:extLst>
          </a:blip>
          <a:srcRect t="1406"/>
          <a:stretch/>
        </p:blipFill>
        <p:spPr>
          <a:xfrm>
            <a:off x="6709410" y="1668172"/>
            <a:ext cx="4869180" cy="8146289"/>
          </a:xfrm>
          <a:prstGeom prst="rect">
            <a:avLst/>
          </a:prstGeom>
        </p:spPr>
      </p:pic>
      <p:sp>
        <p:nvSpPr>
          <p:cNvPr id="19" name="TextBox 18">
            <a:extLst>
              <a:ext uri="{FF2B5EF4-FFF2-40B4-BE49-F238E27FC236}">
                <a16:creationId xmlns:a16="http://schemas.microsoft.com/office/drawing/2014/main" id="{908A9E29-4ECB-AD4A-39E9-4007E070EDE1}"/>
              </a:ext>
            </a:extLst>
          </p:cNvPr>
          <p:cNvSpPr txBox="1"/>
          <p:nvPr/>
        </p:nvSpPr>
        <p:spPr>
          <a:xfrm>
            <a:off x="11828238" y="2785145"/>
            <a:ext cx="6459762" cy="6501523"/>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ko-KR" altLang="en-US" sz="3200" dirty="0"/>
              <a:t>두 팀원이 </a:t>
            </a:r>
            <a:r>
              <a:rPr lang="en-US" altLang="ko-KR" sz="3200" dirty="0"/>
              <a:t>task </a:t>
            </a:r>
            <a:r>
              <a:rPr lang="ko-KR" altLang="en-US" sz="3200" dirty="0"/>
              <a:t>반으로 나누어 진행</a:t>
            </a:r>
            <a:endParaRPr lang="en-US" altLang="ko-KR" sz="3200" dirty="0"/>
          </a:p>
          <a:p>
            <a:pPr marL="571500" indent="-571500">
              <a:lnSpc>
                <a:spcPct val="200000"/>
              </a:lnSpc>
              <a:buFont typeface="Arial" panose="020B0604020202020204" pitchFamily="34" charset="0"/>
              <a:buChar char="•"/>
            </a:pPr>
            <a:r>
              <a:rPr lang="ko-KR" altLang="en-US" sz="3200" dirty="0"/>
              <a:t>매주 </a:t>
            </a:r>
            <a:r>
              <a:rPr lang="en-US" altLang="ko-KR" sz="3200" dirty="0"/>
              <a:t>1~2</a:t>
            </a:r>
            <a:r>
              <a:rPr lang="ko-KR" altLang="en-US" sz="3200" dirty="0"/>
              <a:t>시간의 회의 진행</a:t>
            </a:r>
            <a:endParaRPr lang="en-US" altLang="ko-KR" sz="3200" dirty="0"/>
          </a:p>
          <a:p>
            <a:pPr marL="571500" indent="-571500">
              <a:lnSpc>
                <a:spcPct val="200000"/>
              </a:lnSpc>
              <a:buFont typeface="Arial" panose="020B0604020202020204" pitchFamily="34" charset="0"/>
              <a:buChar char="•"/>
            </a:pPr>
            <a:r>
              <a:rPr lang="ko-KR" altLang="en-US" sz="3200" dirty="0"/>
              <a:t>매주 지도교수님 면담 진행</a:t>
            </a:r>
            <a:endParaRPr lang="en-US" altLang="ko-KR" sz="3200" dirty="0"/>
          </a:p>
          <a:p>
            <a:pPr marL="571500" indent="-571500">
              <a:lnSpc>
                <a:spcPct val="200000"/>
              </a:lnSpc>
              <a:buFont typeface="Arial" panose="020B0604020202020204" pitchFamily="34" charset="0"/>
              <a:buChar char="•"/>
            </a:pPr>
            <a:endParaRPr lang="en-US" altLang="ko-KR" sz="3200" dirty="0"/>
          </a:p>
          <a:p>
            <a:pPr marL="571500" indent="-571500">
              <a:lnSpc>
                <a:spcPct val="200000"/>
              </a:lnSpc>
              <a:buFont typeface="Arial" panose="020B0604020202020204" pitchFamily="34" charset="0"/>
              <a:buChar char="•"/>
            </a:pPr>
            <a:endParaRPr lang="en-US" altLang="ko-KR" sz="3200" dirty="0"/>
          </a:p>
          <a:p>
            <a:pPr marL="571500" indent="-571500">
              <a:lnSpc>
                <a:spcPct val="150000"/>
              </a:lnSpc>
              <a:buFont typeface="Arial" panose="020B0604020202020204" pitchFamily="34" charset="0"/>
              <a:buChar char="•"/>
            </a:pPr>
            <a:r>
              <a:rPr lang="ko-KR" altLang="en-US" sz="3200" dirty="0"/>
              <a:t>최종 국문 논문 작성 완료</a:t>
            </a:r>
            <a:endParaRPr lang="en-US" altLang="ko-KR" sz="3200" dirty="0"/>
          </a:p>
          <a:p>
            <a:pPr>
              <a:lnSpc>
                <a:spcPct val="150000"/>
              </a:lnSpc>
            </a:pPr>
            <a:r>
              <a:rPr lang="en-US" altLang="ko-KR" sz="3600" dirty="0">
                <a:sym typeface="Wingdings" panose="05000000000000000000" pitchFamily="2" charset="2"/>
              </a:rPr>
              <a:t>        </a:t>
            </a:r>
            <a:r>
              <a:rPr lang="ko-KR" altLang="en-US" sz="3600" dirty="0">
                <a:sym typeface="Wingdings" panose="05000000000000000000" pitchFamily="2" charset="2"/>
              </a:rPr>
              <a:t>진척도 </a:t>
            </a:r>
            <a:r>
              <a:rPr lang="en-US" altLang="ko-KR" sz="3600" dirty="0">
                <a:sym typeface="Wingdings" panose="05000000000000000000" pitchFamily="2" charset="2"/>
              </a:rPr>
              <a:t>100%</a:t>
            </a:r>
            <a:endParaRPr lang="en-US" altLang="ko-KR" sz="3600" dirty="0"/>
          </a:p>
        </p:txBody>
      </p:sp>
      <p:sp>
        <p:nvSpPr>
          <p:cNvPr id="21" name="Object 2">
            <a:extLst>
              <a:ext uri="{FF2B5EF4-FFF2-40B4-BE49-F238E27FC236}">
                <a16:creationId xmlns:a16="http://schemas.microsoft.com/office/drawing/2014/main" id="{99196BE8-A0C4-791F-485A-A3DFD8ED5CDD}"/>
              </a:ext>
            </a:extLst>
          </p:cNvPr>
          <p:cNvSpPr txBox="1"/>
          <p:nvPr/>
        </p:nvSpPr>
        <p:spPr>
          <a:xfrm>
            <a:off x="10972800" y="1668172"/>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역할 분담</a:t>
            </a:r>
            <a:endParaRPr lang="en-US" dirty="0">
              <a:latin typeface="나눔스퀘어_ac ExtraBold" panose="020B0600000101010101" pitchFamily="50" charset="-127"/>
              <a:ea typeface="나눔스퀘어_ac ExtraBold" panose="020B0600000101010101" pitchFamily="50" charset="-127"/>
            </a:endParaRPr>
          </a:p>
        </p:txBody>
      </p:sp>
    </p:spTree>
    <p:extLst>
      <p:ext uri="{BB962C8B-B14F-4D97-AF65-F5344CB8AC3E}">
        <p14:creationId xmlns:p14="http://schemas.microsoft.com/office/powerpoint/2010/main" val="77767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61604"/>
            <a:ext cx="3641170" cy="369332"/>
          </a:xfrm>
          <a:prstGeom prst="rect">
            <a:avLst/>
          </a:prstGeom>
          <a:noFill/>
        </p:spPr>
        <p:txBody>
          <a:bodyPr wrap="square" rtlCol="0" anchor="ctr">
            <a:spAutoFit/>
          </a:bodyPr>
          <a:lstStyle/>
          <a:p>
            <a:r>
              <a:rPr lang="ko-KR" altLang="en-US" dirty="0">
                <a:latin typeface="G마켓 산스 TTF Medium" panose="02000000000000000000" pitchFamily="2" charset="-127"/>
                <a:ea typeface="G마켓 산스 TTF Medium" panose="02000000000000000000" pitchFamily="2" charset="-127"/>
              </a:rPr>
              <a:t>참고 자료</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dirty="0">
                <a:latin typeface="G마켓 산스 TTF Medium" panose="02000000000000000000" pitchFamily="2" charset="-127"/>
                <a:ea typeface="G마켓 산스 TTF Medium" panose="02000000000000000000" pitchFamily="2" charset="-127"/>
              </a:rPr>
              <a:t>References</a:t>
            </a:r>
          </a:p>
        </p:txBody>
      </p:sp>
      <p:grpSp>
        <p:nvGrpSpPr>
          <p:cNvPr id="14" name="그룹 1001">
            <a:extLst>
              <a:ext uri="{FF2B5EF4-FFF2-40B4-BE49-F238E27FC236}">
                <a16:creationId xmlns:a16="http://schemas.microsoft.com/office/drawing/2014/main" id="{91C43857-13EF-C7E1-9631-BC4498214F5A}"/>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31DEDDF3-2119-3704-57FE-000118BB1BE8}"/>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7CDDB600-D873-A633-8E03-06D30F41DD7E}"/>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06</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874CB7F6-F50F-4626-4DEC-6EEA0B1F153A}"/>
              </a:ext>
            </a:extLst>
          </p:cNvPr>
          <p:cNvSpPr>
            <a:spLocks noGrp="1"/>
          </p:cNvSpPr>
          <p:nvPr>
            <p:ph type="sldNum" sz="quarter" idx="12"/>
          </p:nvPr>
        </p:nvSpPr>
        <p:spPr/>
        <p:txBody>
          <a:bodyPr/>
          <a:lstStyle/>
          <a:p>
            <a:fld id="{B1393E5F-521B-4CAD-9D3A-AE923D912DCE}" type="slidenum">
              <a:rPr lang="en-US" smtClean="0"/>
              <a:t>29</a:t>
            </a:fld>
            <a:endParaRPr lang="en-US" dirty="0"/>
          </a:p>
        </p:txBody>
      </p:sp>
      <p:sp>
        <p:nvSpPr>
          <p:cNvPr id="20" name="TextBox 19">
            <a:extLst>
              <a:ext uri="{FF2B5EF4-FFF2-40B4-BE49-F238E27FC236}">
                <a16:creationId xmlns:a16="http://schemas.microsoft.com/office/drawing/2014/main" id="{15679438-3356-46A1-A79F-2D694852594D}"/>
              </a:ext>
            </a:extLst>
          </p:cNvPr>
          <p:cNvSpPr txBox="1"/>
          <p:nvPr/>
        </p:nvSpPr>
        <p:spPr>
          <a:xfrm>
            <a:off x="-457200" y="1988820"/>
            <a:ext cx="17602200" cy="7879080"/>
          </a:xfrm>
          <a:prstGeom prst="rect">
            <a:avLst/>
          </a:prstGeom>
          <a:noFill/>
        </p:spPr>
        <p:txBody>
          <a:bodyPr wrap="square">
            <a:spAutoFit/>
          </a:bodyPr>
          <a:lstStyle/>
          <a:p>
            <a:pPr marL="1828800" lvl="3" indent="-457200">
              <a:buAutoNum type="arabicParenR"/>
            </a:pPr>
            <a:r>
              <a:rPr lang="en-US" altLang="ko-KR" sz="2300" b="0" dirty="0">
                <a:solidFill>
                  <a:srgbClr val="333333"/>
                </a:solidFill>
                <a:effectLst/>
              </a:rPr>
              <a:t>Yu Zheng, </a:t>
            </a:r>
            <a:r>
              <a:rPr lang="en-US" altLang="ko-KR" sz="2300" b="0" dirty="0" err="1">
                <a:solidFill>
                  <a:srgbClr val="333333"/>
                </a:solidFill>
                <a:effectLst/>
              </a:rPr>
              <a:t>Lizhu</a:t>
            </a:r>
            <a:r>
              <a:rPr lang="en-US" altLang="ko-KR" sz="2300" b="0" dirty="0">
                <a:solidFill>
                  <a:srgbClr val="333333"/>
                </a:solidFill>
                <a:effectLst/>
              </a:rPr>
              <a:t> Zhang, Xing </a:t>
            </a:r>
            <a:r>
              <a:rPr lang="en-US" altLang="ko-KR" sz="2300" b="0" dirty="0" err="1">
                <a:solidFill>
                  <a:srgbClr val="333333"/>
                </a:solidFill>
                <a:effectLst/>
              </a:rPr>
              <a:t>Xie</a:t>
            </a:r>
            <a:r>
              <a:rPr lang="en-US" altLang="ko-KR" sz="2300" b="0" dirty="0">
                <a:solidFill>
                  <a:srgbClr val="333333"/>
                </a:solidFill>
                <a:effectLst/>
              </a:rPr>
              <a:t>, and Wei-Ying Ma. 2009. Mining interesting locations and travel sequences from GPS trajectories. In Proceedings of the 18th international conference on World wide web (WWW '09). Association for Computing Machinery, New York, NY, USA, 791–800. </a:t>
            </a:r>
            <a:r>
              <a:rPr lang="en-US" altLang="ko-KR" sz="2300" b="0" i="1" dirty="0">
                <a:solidFill>
                  <a:srgbClr val="333333"/>
                </a:solidFill>
                <a:effectLst/>
                <a:hlinkClick r:id="rId5"/>
              </a:rPr>
              <a:t>https://doi.org/10.1145/1526709.1526816</a:t>
            </a:r>
            <a:endParaRPr lang="en-US" altLang="ko-KR" sz="2300" b="0" i="1" dirty="0">
              <a:solidFill>
                <a:srgbClr val="333333"/>
              </a:solidFill>
              <a:effectLst/>
            </a:endParaRPr>
          </a:p>
          <a:p>
            <a:pPr marL="1828800" lvl="3" indent="-457200">
              <a:buAutoNum type="arabicParenR"/>
            </a:pPr>
            <a:r>
              <a:rPr lang="en-US" altLang="ko-KR" sz="2300" dirty="0">
                <a:solidFill>
                  <a:srgbClr val="222222"/>
                </a:solidFill>
                <a:ea typeface="+mj-ea"/>
              </a:rPr>
              <a:t>J. Yoon, A. Lee and H. Lee, "Rendezvous: Opportunistic Data Delivery to Mobile Users by UAVs Through Target Trajectory Prediction," in IEEE Transactions on Vehicular Technology, vol. 69, no. 2, pp. 2230-2245, Feb. 2020, </a:t>
            </a:r>
            <a:r>
              <a:rPr lang="en-US" altLang="ko-KR" sz="2300" dirty="0" err="1">
                <a:solidFill>
                  <a:srgbClr val="222222"/>
                </a:solidFill>
                <a:ea typeface="+mj-ea"/>
              </a:rPr>
              <a:t>doi</a:t>
            </a:r>
            <a:r>
              <a:rPr lang="en-US" altLang="ko-KR" sz="2300" dirty="0">
                <a:solidFill>
                  <a:srgbClr val="222222"/>
                </a:solidFill>
                <a:ea typeface="+mj-ea"/>
              </a:rPr>
              <a:t>: 10.1109/TVT.2019.2962391.</a:t>
            </a:r>
          </a:p>
          <a:p>
            <a:pPr marL="1828800" lvl="3" indent="-457200">
              <a:buAutoNum type="arabicParenR"/>
            </a:pPr>
            <a:r>
              <a:rPr lang="en-US" altLang="ko-KR" sz="2300" b="0" i="0" dirty="0">
                <a:solidFill>
                  <a:srgbClr val="222222"/>
                </a:solidFill>
                <a:effectLst/>
                <a:ea typeface="+mj-ea"/>
              </a:rPr>
              <a:t>Fa Li, et al. “A hierarchical temporal attention-based LSTM encoder-decoder model for individual mobility prediction,” Neurocomputing, Volume 403, 2020, Pages 153-166, ISSN 0925-2312, </a:t>
            </a:r>
            <a:r>
              <a:rPr lang="en-US" altLang="ko-KR" sz="2300" b="0" i="0" dirty="0">
                <a:solidFill>
                  <a:srgbClr val="222222"/>
                </a:solidFill>
                <a:effectLst/>
                <a:ea typeface="+mj-ea"/>
                <a:hlinkClick r:id="rId6"/>
              </a:rPr>
              <a:t>https://doi.org/10.1016/j.neucom.2020.03.080</a:t>
            </a:r>
            <a:r>
              <a:rPr lang="en-US" altLang="ko-KR" sz="2300" b="0" i="0" dirty="0">
                <a:solidFill>
                  <a:srgbClr val="222222"/>
                </a:solidFill>
                <a:effectLst/>
                <a:ea typeface="+mj-ea"/>
              </a:rPr>
              <a:t>.</a:t>
            </a:r>
          </a:p>
          <a:p>
            <a:pPr marL="1828800" lvl="3" indent="-457200">
              <a:buFontTx/>
              <a:buAutoNum type="arabicParenR"/>
            </a:pPr>
            <a:r>
              <a:rPr lang="en-US" altLang="ko-KR" sz="2300" b="0" dirty="0">
                <a:solidFill>
                  <a:srgbClr val="333333"/>
                </a:solidFill>
                <a:effectLst/>
              </a:rPr>
              <a:t>Yu Zheng and Xing </a:t>
            </a:r>
            <a:r>
              <a:rPr lang="en-US" altLang="ko-KR" sz="2300" b="0" dirty="0" err="1">
                <a:solidFill>
                  <a:srgbClr val="333333"/>
                </a:solidFill>
                <a:effectLst/>
              </a:rPr>
              <a:t>Xie</a:t>
            </a:r>
            <a:r>
              <a:rPr lang="en-US" altLang="ko-KR" sz="2300" b="0" dirty="0">
                <a:solidFill>
                  <a:srgbClr val="333333"/>
                </a:solidFill>
                <a:effectLst/>
              </a:rPr>
              <a:t>. 2011. Learning travel recommendations from user-generated GPS traces. ACM Trans. </a:t>
            </a:r>
            <a:r>
              <a:rPr lang="en-US" altLang="ko-KR" sz="2300" b="0" dirty="0" err="1">
                <a:solidFill>
                  <a:srgbClr val="333333"/>
                </a:solidFill>
                <a:effectLst/>
              </a:rPr>
              <a:t>Intell</a:t>
            </a:r>
            <a:r>
              <a:rPr lang="en-US" altLang="ko-KR" sz="2300" b="0" dirty="0">
                <a:solidFill>
                  <a:srgbClr val="333333"/>
                </a:solidFill>
                <a:effectLst/>
              </a:rPr>
              <a:t>. Syst. Technol. 2, 1, Article 2 (January 2011), 29 pages. </a:t>
            </a:r>
            <a:r>
              <a:rPr lang="en-US" altLang="ko-KR" sz="2300" b="0" dirty="0">
                <a:solidFill>
                  <a:srgbClr val="333333"/>
                </a:solidFill>
                <a:effectLst/>
                <a:hlinkClick r:id="rId7"/>
              </a:rPr>
              <a:t>https://doi.org/10.1145/1889681.1889683</a:t>
            </a:r>
            <a:endParaRPr lang="en-US" altLang="ko-KR" sz="2300" b="0" dirty="0">
              <a:solidFill>
                <a:srgbClr val="333333"/>
              </a:solidFill>
              <a:effectLst/>
            </a:endParaRPr>
          </a:p>
          <a:p>
            <a:pPr marL="1828800" lvl="3" indent="-457200">
              <a:buFontTx/>
              <a:buAutoNum type="arabicParenR"/>
            </a:pPr>
            <a:r>
              <a:rPr lang="en-US" altLang="ko-KR" sz="2300" b="0" i="0" dirty="0">
                <a:solidFill>
                  <a:srgbClr val="333333"/>
                </a:solidFill>
                <a:effectLst/>
              </a:rPr>
              <a:t>Yoon, H., Zheng, Y., </a:t>
            </a:r>
            <a:r>
              <a:rPr lang="en-US" altLang="ko-KR" sz="2300" b="0" i="0" dirty="0" err="1">
                <a:solidFill>
                  <a:srgbClr val="333333"/>
                </a:solidFill>
                <a:effectLst/>
              </a:rPr>
              <a:t>Xie</a:t>
            </a:r>
            <a:r>
              <a:rPr lang="en-US" altLang="ko-KR" sz="2300" b="0" i="0" dirty="0">
                <a:solidFill>
                  <a:srgbClr val="333333"/>
                </a:solidFill>
                <a:effectLst/>
              </a:rPr>
              <a:t>, X., Woo, W. (2010). Smart Itinerary Recommendation Based on User-Generated GPS Trajectories. In: Yu, Z., </a:t>
            </a:r>
            <a:r>
              <a:rPr lang="en-US" altLang="ko-KR" sz="2300" b="0" i="0" dirty="0" err="1">
                <a:solidFill>
                  <a:srgbClr val="333333"/>
                </a:solidFill>
                <a:effectLst/>
              </a:rPr>
              <a:t>Liscano</a:t>
            </a:r>
            <a:r>
              <a:rPr lang="en-US" altLang="ko-KR" sz="2300" b="0" i="0" dirty="0">
                <a:solidFill>
                  <a:srgbClr val="333333"/>
                </a:solidFill>
                <a:effectLst/>
              </a:rPr>
              <a:t>, R., Chen, G., Zhang, D., Zhou, X. (eds) Ubiquitous Intelligence and Computing. UIC 2010. Lecture Notes in Computer Science, vol 6406. Springer, Berlin, Heidelberg. </a:t>
            </a:r>
            <a:r>
              <a:rPr lang="en-US" altLang="ko-KR" sz="2300" b="0" i="0" dirty="0">
                <a:solidFill>
                  <a:srgbClr val="333333"/>
                </a:solidFill>
                <a:effectLst/>
                <a:hlinkClick r:id="rId8"/>
              </a:rPr>
              <a:t>https://doi.org/10.1007/978-3-642-16355-5_5</a:t>
            </a:r>
            <a:endParaRPr lang="en-US" altLang="ko-KR" sz="2300" b="0" i="0" dirty="0">
              <a:solidFill>
                <a:srgbClr val="333333"/>
              </a:solidFill>
              <a:effectLst/>
            </a:endParaRPr>
          </a:p>
          <a:p>
            <a:pPr marL="1828800" lvl="3" indent="-457200">
              <a:buFontTx/>
              <a:buAutoNum type="arabicParenR"/>
            </a:pPr>
            <a:r>
              <a:rPr lang="en-US" altLang="ko-KR" sz="2300" dirty="0">
                <a:ea typeface="나눔스퀘어_ac Bold" panose="020B0600000101010101" pitchFamily="50" charset="-127"/>
              </a:rPr>
              <a:t>S. V. </a:t>
            </a:r>
            <a:r>
              <a:rPr lang="en-US" altLang="ko-KR" sz="2300" dirty="0" err="1">
                <a:ea typeface="나눔스퀘어_ac Bold" panose="020B0600000101010101" pitchFamily="50" charset="-127"/>
              </a:rPr>
              <a:t>Dugani</a:t>
            </a:r>
            <a:r>
              <a:rPr lang="en-US" altLang="ko-KR" sz="2300" dirty="0">
                <a:ea typeface="나눔스퀘어_ac Bold" panose="020B0600000101010101" pitchFamily="50" charset="-127"/>
              </a:rPr>
              <a:t>, S. Dixit and M. </a:t>
            </a:r>
            <a:r>
              <a:rPr lang="en-US" altLang="ko-KR" sz="2300" dirty="0" err="1">
                <a:ea typeface="나눔스퀘어_ac Bold" panose="020B0600000101010101" pitchFamily="50" charset="-127"/>
              </a:rPr>
              <a:t>Belur</a:t>
            </a:r>
            <a:r>
              <a:rPr lang="en-US" altLang="ko-KR" sz="2300" dirty="0">
                <a:ea typeface="나눔스퀘어_ac Bold" panose="020B0600000101010101" pitchFamily="50" charset="-127"/>
              </a:rPr>
              <a:t>, "Automated adaptive sequential recommendation of travel route," 2017 International Conference on Computing Methodologies and Communication (ICCMC), 2017, pp. 284-288, </a:t>
            </a:r>
            <a:r>
              <a:rPr lang="en-US" altLang="ko-KR" sz="2300" dirty="0" err="1">
                <a:ea typeface="나눔스퀘어_ac Bold" panose="020B0600000101010101" pitchFamily="50" charset="-127"/>
              </a:rPr>
              <a:t>doi</a:t>
            </a:r>
            <a:r>
              <a:rPr lang="en-US" altLang="ko-KR" sz="2300" dirty="0">
                <a:ea typeface="나눔스퀘어_ac Bold" panose="020B0600000101010101" pitchFamily="50" charset="-127"/>
              </a:rPr>
              <a:t>: 10.1109/ICCMC.2017.8282692.</a:t>
            </a:r>
          </a:p>
          <a:p>
            <a:pPr marL="1828800" lvl="3" indent="-457200">
              <a:buFontTx/>
              <a:buAutoNum type="arabicParenR"/>
            </a:pPr>
            <a:r>
              <a:rPr lang="en-US" altLang="ko-KR" sz="2300" dirty="0">
                <a:ea typeface="나눔스퀘어_ac Bold" panose="020B0600000101010101" pitchFamily="50" charset="-127"/>
              </a:rPr>
              <a:t>Y. Xu, T. Hu and Y. Li, "A travel route recommendation algorithm with personal preference," 2016 12th International Conference on Natural Computation, Fuzzy Systems and Knowledge Discovery (ICNC-FSKD), 2016, pp. 390-396, </a:t>
            </a:r>
            <a:r>
              <a:rPr lang="en-US" altLang="ko-KR" sz="2300" dirty="0" err="1">
                <a:ea typeface="나눔스퀘어_ac Bold" panose="020B0600000101010101" pitchFamily="50" charset="-127"/>
              </a:rPr>
              <a:t>doi</a:t>
            </a:r>
            <a:r>
              <a:rPr lang="en-US" altLang="ko-KR" sz="2300" dirty="0">
                <a:ea typeface="나눔스퀘어_ac Bold" panose="020B0600000101010101" pitchFamily="50" charset="-127"/>
              </a:rPr>
              <a:t>: 10.1109/FSKD.2016.7603205.</a:t>
            </a:r>
          </a:p>
          <a:p>
            <a:pPr marL="1828800" lvl="3" indent="-457200">
              <a:buAutoNum type="arabicParenR"/>
            </a:pPr>
            <a:endParaRPr lang="en-US" altLang="ko-KR" sz="2300" b="0" i="0" dirty="0">
              <a:solidFill>
                <a:schemeClr val="tx1"/>
              </a:solidFill>
              <a:effectLst/>
              <a:ea typeface="+mj-ea"/>
            </a:endParaRPr>
          </a:p>
        </p:txBody>
      </p:sp>
    </p:spTree>
    <p:extLst>
      <p:ext uri="{BB962C8B-B14F-4D97-AF65-F5344CB8AC3E}">
        <p14:creationId xmlns:p14="http://schemas.microsoft.com/office/powerpoint/2010/main" val="388968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0F0F0"/>
        </a:solidFill>
        <a:effectLst/>
      </p:bgPr>
    </p:bg>
    <p:spTree>
      <p:nvGrpSpPr>
        <p:cNvPr id="1" name=""/>
        <p:cNvGrpSpPr/>
        <p:nvPr/>
      </p:nvGrpSpPr>
      <p:grpSpPr>
        <a:xfrm>
          <a:off x="0" y="0"/>
          <a:ext cx="0" cy="0"/>
          <a:chOff x="0" y="0"/>
          <a:chExt cx="0" cy="0"/>
        </a:xfrm>
      </p:grpSpPr>
      <p:sp>
        <p:nvSpPr>
          <p:cNvPr id="2" name="Object 2"/>
          <p:cNvSpPr txBox="1"/>
          <p:nvPr/>
        </p:nvSpPr>
        <p:spPr>
          <a:xfrm>
            <a:off x="2872634" y="2567183"/>
            <a:ext cx="12519766" cy="938719"/>
          </a:xfrm>
          <a:prstGeom prst="rect">
            <a:avLst/>
          </a:prstGeom>
          <a:noFill/>
        </p:spPr>
        <p:txBody>
          <a:bodyPr wrap="square" rtlCol="0" anchor="ctr">
            <a:spAutoFit/>
          </a:bodyPr>
          <a:lstStyle/>
          <a:p>
            <a:pPr algn="ctr"/>
            <a:r>
              <a:rPr lang="en-US"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a:t>
            </a:r>
            <a:r>
              <a:rPr lang="en-US" sz="5500" kern="0" spc="400" dirty="0" err="1">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시간</a:t>
            </a:r>
            <a:r>
              <a:rPr lang="en-US"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 정보를 포함한 여행 </a:t>
            </a:r>
            <a:r>
              <a:rPr lang="en-US" sz="5500" kern="0" spc="400" dirty="0" err="1">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경로</a:t>
            </a:r>
            <a:r>
              <a:rPr lang="en-US"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 </a:t>
            </a:r>
            <a:r>
              <a:rPr lang="en-US" sz="5500" kern="0" spc="400" dirty="0" err="1">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추천</a:t>
            </a:r>
            <a:r>
              <a:rPr lang="en-US"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a:t>
            </a:r>
            <a:endParaRPr lang="en-US" dirty="0">
              <a:latin typeface="G마켓 산스 TTF Bold" panose="02000000000000000000" pitchFamily="2" charset="-127"/>
              <a:ea typeface="G마켓 산스 TTF Bold" panose="02000000000000000000" pitchFamily="2" charset="-127"/>
            </a:endParaRPr>
          </a:p>
        </p:txBody>
      </p:sp>
      <p:sp>
        <p:nvSpPr>
          <p:cNvPr id="4" name="Object 4"/>
          <p:cNvSpPr txBox="1"/>
          <p:nvPr/>
        </p:nvSpPr>
        <p:spPr>
          <a:xfrm>
            <a:off x="1375714" y="538521"/>
            <a:ext cx="3641170" cy="415498"/>
          </a:xfrm>
          <a:prstGeom prst="rect">
            <a:avLst/>
          </a:prstGeom>
          <a:noFill/>
        </p:spPr>
        <p:txBody>
          <a:bodyPr wrap="square" rtlCol="0" anchor="ctr">
            <a:spAutoFit/>
          </a:bodyPr>
          <a:lstStyle/>
          <a:p>
            <a:r>
              <a:rPr 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연구 주제와 목표</a:t>
            </a:r>
            <a:endParaRPr lang="en-US" dirty="0">
              <a:latin typeface="G마켓 산스 TTF Medium" panose="02000000000000000000" pitchFamily="2" charset="-127"/>
              <a:ea typeface="G마켓 산스 TTF Medium" panose="02000000000000000000" pitchFamily="2" charset="-127"/>
            </a:endParaRPr>
          </a:p>
        </p:txBody>
      </p:sp>
      <p:grpSp>
        <p:nvGrpSpPr>
          <p:cNvPr id="1001" name="그룹 1001"/>
          <p:cNvGrpSpPr/>
          <p:nvPr/>
        </p:nvGrpSpPr>
        <p:grpSpPr>
          <a:xfrm>
            <a:off x="561691" y="495919"/>
            <a:ext cx="523289" cy="488701"/>
            <a:chOff x="561691" y="495919"/>
            <a:chExt cx="523289" cy="488701"/>
          </a:xfrm>
        </p:grpSpPr>
        <p:pic>
          <p:nvPicPr>
            <p:cNvPr id="6" name="Object 5"/>
            <p:cNvPicPr>
              <a:picLocks noChangeAspect="1"/>
            </p:cNvPicPr>
            <p:nvPr/>
          </p:nvPicPr>
          <p:blipFill>
            <a:blip r:embed="rId2" cstate="print"/>
            <a:stretch>
              <a:fillRect/>
            </a:stretch>
          </p:blipFill>
          <p:spPr>
            <a:xfrm>
              <a:off x="561691" y="495919"/>
              <a:ext cx="523289" cy="488701"/>
            </a:xfrm>
            <a:prstGeom prst="rect">
              <a:avLst/>
            </a:prstGeom>
          </p:spPr>
        </p:pic>
      </p:grpSp>
      <p:sp>
        <p:nvSpPr>
          <p:cNvPr id="8" name="Object 8"/>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01</a:t>
            </a:r>
            <a:endParaRPr lang="en-US" sz="1200"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연구 주제</a:t>
            </a:r>
            <a:endParaRPr lang="en-US" dirty="0">
              <a:latin typeface="G마켓 산스 TTF Medium" panose="02000000000000000000" pitchFamily="2" charset="-127"/>
              <a:ea typeface="G마켓 산스 TTF Medium" panose="02000000000000000000" pitchFamily="2" charset="-127"/>
            </a:endParaRPr>
          </a:p>
        </p:txBody>
      </p:sp>
      <p:sp>
        <p:nvSpPr>
          <p:cNvPr id="5" name="TextBox 4">
            <a:extLst>
              <a:ext uri="{FF2B5EF4-FFF2-40B4-BE49-F238E27FC236}">
                <a16:creationId xmlns:a16="http://schemas.microsoft.com/office/drawing/2014/main" id="{6733FFB6-3689-9B38-0991-6588FA9AA42C}"/>
              </a:ext>
            </a:extLst>
          </p:cNvPr>
          <p:cNvSpPr txBox="1"/>
          <p:nvPr/>
        </p:nvSpPr>
        <p:spPr>
          <a:xfrm>
            <a:off x="985767" y="5130343"/>
            <a:ext cx="5822630" cy="523220"/>
          </a:xfrm>
          <a:prstGeom prst="rect">
            <a:avLst/>
          </a:prstGeom>
          <a:noFill/>
        </p:spPr>
        <p:txBody>
          <a:bodyPr wrap="square" rtlCol="0">
            <a:spAutoFit/>
          </a:bodyPr>
          <a:lstStyle/>
          <a:p>
            <a:pPr algn="ctr"/>
            <a:r>
              <a:rPr lang="ko-KR" altLang="en-US" sz="2800" dirty="0">
                <a:latin typeface="나눔스퀘어_ac Bold" panose="020B0600000101010101" pitchFamily="50" charset="-127"/>
                <a:ea typeface="나눔스퀘어_ac Bold" panose="020B0600000101010101" pitchFamily="50" charset="-127"/>
              </a:rPr>
              <a:t>기존의 여행 경로 서비스와</a:t>
            </a:r>
            <a:r>
              <a:rPr lang="en-US" altLang="ko-KR" sz="2800" dirty="0">
                <a:latin typeface="나눔스퀘어_ac Bold" panose="020B0600000101010101" pitchFamily="50" charset="-127"/>
                <a:ea typeface="나눔스퀘어_ac Bold" panose="020B0600000101010101" pitchFamily="50" charset="-127"/>
              </a:rPr>
              <a:t> </a:t>
            </a:r>
            <a:r>
              <a:rPr lang="ko-KR" altLang="en-US" sz="2800" dirty="0">
                <a:latin typeface="나눔스퀘어_ac Bold" panose="020B0600000101010101" pitchFamily="50" charset="-127"/>
                <a:ea typeface="나눔스퀘어_ac Bold" panose="020B0600000101010101" pitchFamily="50" charset="-127"/>
              </a:rPr>
              <a:t>선행 연구</a:t>
            </a:r>
            <a:endParaRPr lang="en-US" altLang="ko-KR" sz="2800" dirty="0">
              <a:latin typeface="나눔스퀘어_ac Bold" panose="020B0600000101010101" pitchFamily="50" charset="-127"/>
              <a:ea typeface="나눔스퀘어_ac Bold" panose="020B0600000101010101" pitchFamily="50" charset="-127"/>
            </a:endParaRPr>
          </a:p>
        </p:txBody>
      </p:sp>
      <p:sp>
        <p:nvSpPr>
          <p:cNvPr id="20" name="TextBox 19">
            <a:extLst>
              <a:ext uri="{FF2B5EF4-FFF2-40B4-BE49-F238E27FC236}">
                <a16:creationId xmlns:a16="http://schemas.microsoft.com/office/drawing/2014/main" id="{9568B523-F7A2-70C1-C889-7E8AE79A0BB6}"/>
              </a:ext>
            </a:extLst>
          </p:cNvPr>
          <p:cNvSpPr txBox="1"/>
          <p:nvPr/>
        </p:nvSpPr>
        <p:spPr>
          <a:xfrm>
            <a:off x="7843190" y="4914900"/>
            <a:ext cx="2971800" cy="954107"/>
          </a:xfrm>
          <a:prstGeom prst="rect">
            <a:avLst/>
          </a:prstGeom>
          <a:noFill/>
        </p:spPr>
        <p:txBody>
          <a:bodyPr wrap="square" rtlCol="0">
            <a:spAutoFit/>
          </a:bodyPr>
          <a:lstStyle/>
          <a:p>
            <a:r>
              <a:rPr lang="ko-KR" altLang="en-US" sz="2800" dirty="0">
                <a:latin typeface="나눔스퀘어_ac Bold" panose="020B0600000101010101" pitchFamily="50" charset="-127"/>
                <a:ea typeface="나눔스퀘어_ac Bold" panose="020B0600000101010101" pitchFamily="50" charset="-127"/>
              </a:rPr>
              <a:t>바로 다음 장소 예측</a:t>
            </a:r>
            <a:endParaRPr lang="en-US" altLang="ko-KR" sz="2800" dirty="0">
              <a:latin typeface="나눔스퀘어_ac Bold" panose="020B0600000101010101" pitchFamily="50" charset="-127"/>
              <a:ea typeface="나눔스퀘어_ac Bold" panose="020B0600000101010101" pitchFamily="50" charset="-127"/>
            </a:endParaRPr>
          </a:p>
          <a:p>
            <a:r>
              <a:rPr lang="ko-KR" altLang="en-US" sz="2800" dirty="0">
                <a:latin typeface="나눔스퀘어_ac Bold" panose="020B0600000101010101" pitchFamily="50" charset="-127"/>
                <a:ea typeface="나눔스퀘어_ac Bold" panose="020B0600000101010101" pitchFamily="50" charset="-127"/>
              </a:rPr>
              <a:t>장소들의 목록 나열</a:t>
            </a:r>
            <a:endParaRPr lang="en-US" altLang="ko-KR" sz="2800" dirty="0">
              <a:latin typeface="나눔스퀘어_ac Bold" panose="020B0600000101010101" pitchFamily="50" charset="-127"/>
              <a:ea typeface="나눔스퀘어_ac Bold" panose="020B0600000101010101" pitchFamily="50" charset="-127"/>
            </a:endParaRPr>
          </a:p>
        </p:txBody>
      </p:sp>
      <p:sp>
        <p:nvSpPr>
          <p:cNvPr id="21" name="TextBox 20">
            <a:extLst>
              <a:ext uri="{FF2B5EF4-FFF2-40B4-BE49-F238E27FC236}">
                <a16:creationId xmlns:a16="http://schemas.microsoft.com/office/drawing/2014/main" id="{D6C88CB0-E503-F875-20BB-644F8990DC56}"/>
              </a:ext>
            </a:extLst>
          </p:cNvPr>
          <p:cNvSpPr txBox="1"/>
          <p:nvPr/>
        </p:nvSpPr>
        <p:spPr>
          <a:xfrm>
            <a:off x="12129442" y="5130343"/>
            <a:ext cx="6006158" cy="523220"/>
          </a:xfrm>
          <a:prstGeom prst="rect">
            <a:avLst/>
          </a:prstGeom>
          <a:noFill/>
        </p:spPr>
        <p:txBody>
          <a:bodyPr wrap="square" rtlCol="0">
            <a:spAutoFit/>
          </a:bodyPr>
          <a:lstStyle/>
          <a:p>
            <a:r>
              <a:rPr lang="ko-KR" altLang="en-US" sz="2800" dirty="0">
                <a:latin typeface="나눔스퀘어_ac Bold" panose="020B0600000101010101" pitchFamily="50" charset="-127"/>
                <a:ea typeface="나눔스퀘어_ac Bold" panose="020B0600000101010101" pitchFamily="50" charset="-127"/>
              </a:rPr>
              <a:t>해당 장소에 머무를 시간 추천 </a:t>
            </a:r>
            <a:r>
              <a:rPr lang="en-US" altLang="ko-KR" sz="2800" dirty="0">
                <a:latin typeface="나눔스퀘어_ac Bold" panose="020B0600000101010101" pitchFamily="50" charset="-127"/>
                <a:ea typeface="나눔스퀘어_ac Bold" panose="020B0600000101010101" pitchFamily="50" charset="-127"/>
              </a:rPr>
              <a:t>X</a:t>
            </a:r>
          </a:p>
        </p:txBody>
      </p:sp>
      <p:sp>
        <p:nvSpPr>
          <p:cNvPr id="22" name="TextBox 21">
            <a:extLst>
              <a:ext uri="{FF2B5EF4-FFF2-40B4-BE49-F238E27FC236}">
                <a16:creationId xmlns:a16="http://schemas.microsoft.com/office/drawing/2014/main" id="{EF44EF19-59B3-986F-4470-D503EB6DA98D}"/>
              </a:ext>
            </a:extLst>
          </p:cNvPr>
          <p:cNvSpPr txBox="1"/>
          <p:nvPr/>
        </p:nvSpPr>
        <p:spPr>
          <a:xfrm>
            <a:off x="5384841" y="7164054"/>
            <a:ext cx="7888498" cy="646331"/>
          </a:xfrm>
          <a:prstGeom prst="rect">
            <a:avLst/>
          </a:prstGeom>
          <a:noFill/>
        </p:spPr>
        <p:txBody>
          <a:bodyPr wrap="square" rtlCol="0">
            <a:spAutoFit/>
          </a:bodyPr>
          <a:lstStyle/>
          <a:p>
            <a:r>
              <a:rPr lang="ko-KR" altLang="en-US" sz="3600" dirty="0">
                <a:solidFill>
                  <a:srgbClr val="C00000"/>
                </a:solidFill>
                <a:latin typeface="나눔스퀘어_ac Bold" panose="020B0600000101010101" pitchFamily="50" charset="-127"/>
                <a:ea typeface="나눔스퀘어_ac Bold" panose="020B0600000101010101" pitchFamily="50" charset="-127"/>
              </a:rPr>
              <a:t>시간</a:t>
            </a:r>
            <a:r>
              <a:rPr lang="ko-KR" altLang="en-US" sz="3600" dirty="0">
                <a:latin typeface="나눔스퀘어_ac Bold" panose="020B0600000101010101" pitchFamily="50" charset="-127"/>
                <a:ea typeface="나눔스퀘어_ac Bold" panose="020B0600000101010101" pitchFamily="50" charset="-127"/>
              </a:rPr>
              <a:t> </a:t>
            </a:r>
            <a:r>
              <a:rPr lang="ko-KR" altLang="en-US" sz="3600" dirty="0">
                <a:solidFill>
                  <a:srgbClr val="C00000"/>
                </a:solidFill>
                <a:latin typeface="나눔스퀘어_ac Bold" panose="020B0600000101010101" pitchFamily="50" charset="-127"/>
                <a:ea typeface="나눔스퀘어_ac Bold" panose="020B0600000101010101" pitchFamily="50" charset="-127"/>
              </a:rPr>
              <a:t>정보</a:t>
            </a:r>
            <a:r>
              <a:rPr lang="ko-KR" altLang="en-US" sz="3600" dirty="0">
                <a:latin typeface="나눔스퀘어_ac Bold" panose="020B0600000101010101" pitchFamily="50" charset="-127"/>
                <a:ea typeface="나눔스퀘어_ac Bold" panose="020B0600000101010101" pitchFamily="50" charset="-127"/>
              </a:rPr>
              <a:t>를 포함한 장소들의 시퀀스 추천</a:t>
            </a:r>
            <a:endParaRPr lang="en-US" altLang="ko-KR" sz="3600" dirty="0">
              <a:latin typeface="나눔스퀘어_ac Bold" panose="020B0600000101010101" pitchFamily="50" charset="-127"/>
              <a:ea typeface="나눔스퀘어_ac Bold" panose="020B0600000101010101" pitchFamily="50" charset="-127"/>
            </a:endParaRPr>
          </a:p>
        </p:txBody>
      </p:sp>
      <p:sp>
        <p:nvSpPr>
          <p:cNvPr id="9" name="슬라이드 번호 개체 틀 8">
            <a:extLst>
              <a:ext uri="{FF2B5EF4-FFF2-40B4-BE49-F238E27FC236}">
                <a16:creationId xmlns:a16="http://schemas.microsoft.com/office/drawing/2014/main" id="{8B903ED4-F9D3-565C-CAE6-0FB5DA89E77B}"/>
              </a:ext>
            </a:extLst>
          </p:cNvPr>
          <p:cNvSpPr>
            <a:spLocks noGrp="1"/>
          </p:cNvSpPr>
          <p:nvPr>
            <p:ph type="sldNum" sz="quarter" idx="12"/>
          </p:nvPr>
        </p:nvSpPr>
        <p:spPr/>
        <p:txBody>
          <a:bodyPr/>
          <a:lstStyle/>
          <a:p>
            <a:fld id="{B1393E5F-521B-4CAD-9D3A-AE923D912DCE}" type="slidenum">
              <a:rPr lang="en-US" smtClean="0"/>
              <a:t>3</a:t>
            </a:fld>
            <a:endParaRPr lang="en-US"/>
          </a:p>
        </p:txBody>
      </p:sp>
      <p:sp>
        <p:nvSpPr>
          <p:cNvPr id="25" name="화살표: 오른쪽 24">
            <a:extLst>
              <a:ext uri="{FF2B5EF4-FFF2-40B4-BE49-F238E27FC236}">
                <a16:creationId xmlns:a16="http://schemas.microsoft.com/office/drawing/2014/main" id="{F27D504E-C54C-98F3-ABC0-3A0037BD85E6}"/>
              </a:ext>
            </a:extLst>
          </p:cNvPr>
          <p:cNvSpPr/>
          <p:nvPr/>
        </p:nvSpPr>
        <p:spPr>
          <a:xfrm>
            <a:off x="6822911" y="5130343"/>
            <a:ext cx="644689" cy="523220"/>
          </a:xfrm>
          <a:prstGeom prst="rightArrow">
            <a:avLst/>
          </a:prstGeom>
          <a:solidFill>
            <a:srgbClr val="006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화살표: 오른쪽 29">
            <a:extLst>
              <a:ext uri="{FF2B5EF4-FFF2-40B4-BE49-F238E27FC236}">
                <a16:creationId xmlns:a16="http://schemas.microsoft.com/office/drawing/2014/main" id="{A8749051-0835-0CBF-3DF1-FF608038B5EB}"/>
              </a:ext>
            </a:extLst>
          </p:cNvPr>
          <p:cNvSpPr/>
          <p:nvPr/>
        </p:nvSpPr>
        <p:spPr>
          <a:xfrm>
            <a:off x="11134791" y="5130343"/>
            <a:ext cx="644689" cy="523220"/>
          </a:xfrm>
          <a:prstGeom prst="rightArrow">
            <a:avLst/>
          </a:prstGeom>
          <a:solidFill>
            <a:srgbClr val="006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래픽 28" descr="한 경로로 두 개 핀 보내기 단색으로 채워진">
            <a:extLst>
              <a:ext uri="{FF2B5EF4-FFF2-40B4-BE49-F238E27FC236}">
                <a16:creationId xmlns:a16="http://schemas.microsoft.com/office/drawing/2014/main" id="{B2D770CA-A2FB-B849-B103-69F107FFA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32521" y="2424720"/>
            <a:ext cx="1252800" cy="1252800"/>
          </a:xfrm>
          <a:prstGeom prst="rect">
            <a:avLst/>
          </a:prstGeom>
        </p:spPr>
      </p:pic>
      <p:sp>
        <p:nvSpPr>
          <p:cNvPr id="36" name="TextBox 35">
            <a:extLst>
              <a:ext uri="{FF2B5EF4-FFF2-40B4-BE49-F238E27FC236}">
                <a16:creationId xmlns:a16="http://schemas.microsoft.com/office/drawing/2014/main" id="{A57A7361-ABDD-DD06-7947-E362FA3F718C}"/>
              </a:ext>
            </a:extLst>
          </p:cNvPr>
          <p:cNvSpPr txBox="1"/>
          <p:nvPr/>
        </p:nvSpPr>
        <p:spPr>
          <a:xfrm>
            <a:off x="8534400" y="8143346"/>
            <a:ext cx="2137744" cy="646331"/>
          </a:xfrm>
          <a:prstGeom prst="rect">
            <a:avLst/>
          </a:prstGeom>
          <a:noFill/>
        </p:spPr>
        <p:txBody>
          <a:bodyPr wrap="square" rtlCol="0">
            <a:spAutoFit/>
          </a:bodyPr>
          <a:lstStyle/>
          <a:p>
            <a:r>
              <a:rPr lang="ko-KR" altLang="en-US" sz="3600" dirty="0">
                <a:latin typeface="나눔스퀘어_ac Bold" panose="020B0600000101010101" pitchFamily="50" charset="-127"/>
                <a:ea typeface="나눔스퀘어_ac Bold" panose="020B0600000101010101" pitchFamily="50" charset="-127"/>
              </a:rPr>
              <a:t>효율성 ↑</a:t>
            </a:r>
            <a:endParaRPr lang="en-US" altLang="ko-KR" sz="3600" dirty="0">
              <a:latin typeface="나눔스퀘어_ac Bold" panose="020B0600000101010101" pitchFamily="50" charset="-127"/>
              <a:ea typeface="나눔스퀘어_ac Bold" panose="020B0600000101010101" pitchFamily="50"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3" name="Object 3"/>
          <p:cNvSpPr txBox="1"/>
          <p:nvPr/>
        </p:nvSpPr>
        <p:spPr>
          <a:xfrm>
            <a:off x="476514" y="1167284"/>
            <a:ext cx="2898915" cy="323165"/>
          </a:xfrm>
          <a:prstGeom prst="rect">
            <a:avLst/>
          </a:prstGeom>
          <a:noFill/>
        </p:spPr>
        <p:txBody>
          <a:bodyPr wrap="square" rtlCol="0" anchor="ctr">
            <a:spAutoFit/>
          </a:bodyPr>
          <a:lstStyle/>
          <a:p>
            <a:pPr algn="ctr"/>
            <a:r>
              <a:rPr lang="en-US" sz="1500" kern="0" spc="200" dirty="0">
                <a:solidFill>
                  <a:srgbClr val="000000"/>
                </a:solidFill>
                <a:latin typeface="G마켓 산스 TTF Bold" panose="02000000000000000000" pitchFamily="2" charset="-127"/>
                <a:ea typeface="G마켓 산스 TTF Bold" panose="02000000000000000000" pitchFamily="2" charset="-127"/>
                <a:cs typeface="Gmarket Sans Bold" pitchFamily="34" charset="0"/>
              </a:rPr>
              <a:t>15 PHOENIX</a:t>
            </a:r>
            <a:endParaRPr lang="en-US" dirty="0">
              <a:latin typeface="G마켓 산스 TTF Bold" panose="02000000000000000000" pitchFamily="2" charset="-127"/>
              <a:ea typeface="G마켓 산스 TTF Bold" panose="02000000000000000000" pitchFamily="2" charset="-127"/>
            </a:endParaRPr>
          </a:p>
        </p:txBody>
      </p:sp>
      <p:sp>
        <p:nvSpPr>
          <p:cNvPr id="4" name="Object 4"/>
          <p:cNvSpPr txBox="1"/>
          <p:nvPr/>
        </p:nvSpPr>
        <p:spPr>
          <a:xfrm>
            <a:off x="8270448" y="8115300"/>
            <a:ext cx="9116468" cy="677108"/>
          </a:xfrm>
          <a:prstGeom prst="rect">
            <a:avLst/>
          </a:prstGeom>
          <a:noFill/>
        </p:spPr>
        <p:txBody>
          <a:bodyPr wrap="square" rtlCol="0" anchor="t">
            <a:spAutoFit/>
          </a:bodyPr>
          <a:lstStyle/>
          <a:p>
            <a:pPr algn="r"/>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1976371 조서영</a:t>
            </a:r>
          </a:p>
          <a:p>
            <a:pPr algn="r"/>
            <a:r>
              <a:rPr lang="en-US" sz="1900" dirty="0">
                <a:solidFill>
                  <a:srgbClr val="353535"/>
                </a:solidFill>
                <a:latin typeface="G마켓 산스 TTF Medium" panose="02000000000000000000" pitchFamily="2" charset="-127"/>
                <a:ea typeface="G마켓 산스 TTF Medium" panose="02000000000000000000" pitchFamily="2" charset="-127"/>
                <a:cs typeface="S-Core Dream 3 Light" pitchFamily="34" charset="0"/>
              </a:rPr>
              <a:t>1968002 김민선</a:t>
            </a:r>
            <a:endParaRPr lang="en-US" dirty="0">
              <a:latin typeface="G마켓 산스 TTF Medium" panose="02000000000000000000" pitchFamily="2" charset="-127"/>
              <a:ea typeface="G마켓 산스 TTF Medium" panose="02000000000000000000" pitchFamily="2" charset="-127"/>
            </a:endParaRPr>
          </a:p>
        </p:txBody>
      </p:sp>
      <p:grpSp>
        <p:nvGrpSpPr>
          <p:cNvPr id="1001" name="그룹 1001"/>
          <p:cNvGrpSpPr/>
          <p:nvPr/>
        </p:nvGrpSpPr>
        <p:grpSpPr>
          <a:xfrm>
            <a:off x="8270448" y="7756456"/>
            <a:ext cx="9116468" cy="99503"/>
            <a:chOff x="8270448" y="7756456"/>
            <a:chExt cx="9116468" cy="99503"/>
          </a:xfrm>
        </p:grpSpPr>
        <p:pic>
          <p:nvPicPr>
            <p:cNvPr id="6" name="Object 5"/>
            <p:cNvPicPr>
              <a:picLocks noChangeAspect="1"/>
            </p:cNvPicPr>
            <p:nvPr/>
          </p:nvPicPr>
          <p:blipFill>
            <a:blip r:embed="rId2" cstate="print"/>
            <a:stretch>
              <a:fillRect/>
            </a:stretch>
          </p:blipFill>
          <p:spPr>
            <a:xfrm>
              <a:off x="8270448" y="7756456"/>
              <a:ext cx="9116468" cy="99503"/>
            </a:xfrm>
            <a:prstGeom prst="rect">
              <a:avLst/>
            </a:prstGeom>
          </p:spPr>
        </p:pic>
      </p:grpSp>
      <p:grpSp>
        <p:nvGrpSpPr>
          <p:cNvPr id="1002" name="그룹 1002"/>
          <p:cNvGrpSpPr/>
          <p:nvPr/>
        </p:nvGrpSpPr>
        <p:grpSpPr>
          <a:xfrm>
            <a:off x="975562" y="937438"/>
            <a:ext cx="1932610" cy="123892"/>
            <a:chOff x="975562" y="937438"/>
            <a:chExt cx="1932610" cy="123892"/>
          </a:xfrm>
        </p:grpSpPr>
        <p:pic>
          <p:nvPicPr>
            <p:cNvPr id="9" name="Object 8"/>
            <p:cNvPicPr>
              <a:picLocks noChangeAspect="1"/>
            </p:cNvPicPr>
            <p:nvPr/>
          </p:nvPicPr>
          <p:blipFill>
            <a:blip r:embed="rId3" cstate="print"/>
            <a:stretch>
              <a:fillRect/>
            </a:stretch>
          </p:blipFill>
          <p:spPr>
            <a:xfrm>
              <a:off x="975562" y="937438"/>
              <a:ext cx="1932610" cy="123892"/>
            </a:xfrm>
            <a:prstGeom prst="rect">
              <a:avLst/>
            </a:prstGeom>
          </p:spPr>
        </p:pic>
      </p:grpSp>
      <p:sp>
        <p:nvSpPr>
          <p:cNvPr id="5" name="슬라이드 번호 개체 틀 4">
            <a:extLst>
              <a:ext uri="{FF2B5EF4-FFF2-40B4-BE49-F238E27FC236}">
                <a16:creationId xmlns:a16="http://schemas.microsoft.com/office/drawing/2014/main" id="{A440C945-5EC7-5E42-F2A6-353849897048}"/>
              </a:ext>
            </a:extLst>
          </p:cNvPr>
          <p:cNvSpPr>
            <a:spLocks noGrp="1"/>
          </p:cNvSpPr>
          <p:nvPr>
            <p:ph type="sldNum" sz="quarter" idx="12"/>
          </p:nvPr>
        </p:nvSpPr>
        <p:spPr/>
        <p:txBody>
          <a:bodyPr/>
          <a:lstStyle/>
          <a:p>
            <a:fld id="{B1393E5F-521B-4CAD-9D3A-AE923D912DCE}" type="slidenum">
              <a:rPr lang="en-US" smtClean="0"/>
              <a:t>30</a:t>
            </a:fld>
            <a:endParaRPr lang="en-US"/>
          </a:p>
        </p:txBody>
      </p:sp>
      <p:sp>
        <p:nvSpPr>
          <p:cNvPr id="10" name="Object 2">
            <a:extLst>
              <a:ext uri="{FF2B5EF4-FFF2-40B4-BE49-F238E27FC236}">
                <a16:creationId xmlns:a16="http://schemas.microsoft.com/office/drawing/2014/main" id="{8CB1F54D-EB93-CDE5-B2B2-75B883E1B798}"/>
              </a:ext>
            </a:extLst>
          </p:cNvPr>
          <p:cNvSpPr txBox="1"/>
          <p:nvPr/>
        </p:nvSpPr>
        <p:spPr>
          <a:xfrm>
            <a:off x="2057400" y="3027521"/>
            <a:ext cx="14960782" cy="3662541"/>
          </a:xfrm>
          <a:prstGeom prst="rect">
            <a:avLst/>
          </a:prstGeom>
          <a:noFill/>
        </p:spPr>
        <p:txBody>
          <a:bodyPr wrap="square" rtlCol="0" anchor="ctr">
            <a:spAutoFit/>
          </a:bodyPr>
          <a:lstStyle/>
          <a:p>
            <a:pPr algn="ctr"/>
            <a:r>
              <a:rPr lang="ko-KR" altLang="en-US" sz="7200" b="1" kern="0" spc="200" dirty="0" err="1">
                <a:solidFill>
                  <a:srgbClr val="353535"/>
                </a:solidFill>
                <a:latin typeface="나눔스퀘어_ac ExtraBold" panose="020B0600000101010101" pitchFamily="50" charset="-127"/>
                <a:ea typeface="나눔스퀘어_ac ExtraBold" panose="020B0600000101010101" pitchFamily="50" charset="-127"/>
              </a:rPr>
              <a:t>캡스톤디자인프로젝트</a:t>
            </a:r>
            <a:endParaRPr lang="en-US" altLang="ko-KR" sz="7200" b="1" kern="0" spc="200" dirty="0">
              <a:solidFill>
                <a:srgbClr val="353535"/>
              </a:solidFill>
              <a:latin typeface="나눔스퀘어_ac ExtraBold" panose="020B0600000101010101" pitchFamily="50" charset="-127"/>
              <a:ea typeface="나눔스퀘어_ac ExtraBold" panose="020B0600000101010101" pitchFamily="50" charset="-127"/>
            </a:endParaRPr>
          </a:p>
          <a:p>
            <a:pPr algn="ctr"/>
            <a:r>
              <a:rPr lang="ko-KR" altLang="en-US" sz="7200" b="1" kern="0" spc="200" dirty="0">
                <a:solidFill>
                  <a:srgbClr val="353535"/>
                </a:solidFill>
                <a:latin typeface="나눔스퀘어_ac ExtraBold" panose="020B0600000101010101" pitchFamily="50" charset="-127"/>
                <a:ea typeface="나눔스퀘어_ac ExtraBold" panose="020B0600000101010101" pitchFamily="50" charset="-127"/>
              </a:rPr>
              <a:t> </a:t>
            </a:r>
            <a:r>
              <a:rPr lang="en-US" altLang="ko-KR" sz="7200" b="1" kern="0" spc="200" dirty="0">
                <a:solidFill>
                  <a:srgbClr val="353535"/>
                </a:solidFill>
                <a:latin typeface="나눔스퀘어_ac ExtraBold" panose="020B0600000101010101" pitchFamily="50" charset="-127"/>
                <a:ea typeface="나눔스퀘어_ac ExtraBold" panose="020B0600000101010101" pitchFamily="50" charset="-127"/>
              </a:rPr>
              <a:t>15</a:t>
            </a:r>
            <a:r>
              <a:rPr lang="ko-KR" altLang="en-US" sz="7200" b="1" kern="0" spc="200" dirty="0">
                <a:solidFill>
                  <a:srgbClr val="353535"/>
                </a:solidFill>
                <a:latin typeface="나눔스퀘어_ac ExtraBold" panose="020B0600000101010101" pitchFamily="50" charset="-127"/>
                <a:ea typeface="나눔스퀘어_ac ExtraBold" panose="020B0600000101010101" pitchFamily="50" charset="-127"/>
              </a:rPr>
              <a:t>팀 </a:t>
            </a:r>
            <a:r>
              <a:rPr lang="ko-KR" altLang="en-US" sz="7200" b="1" kern="0" spc="200" dirty="0">
                <a:solidFill>
                  <a:srgbClr val="C00000"/>
                </a:solidFill>
                <a:latin typeface="나눔스퀘어_ac ExtraBold" panose="020B0600000101010101" pitchFamily="50" charset="-127"/>
                <a:ea typeface="나눔스퀘어_ac ExtraBold" panose="020B0600000101010101" pitchFamily="50" charset="-127"/>
              </a:rPr>
              <a:t>피닉스</a:t>
            </a:r>
            <a:endParaRPr lang="en-US" altLang="ko-KR" sz="7200" b="1" kern="0" spc="200" dirty="0">
              <a:solidFill>
                <a:srgbClr val="C00000"/>
              </a:solidFill>
              <a:latin typeface="나눔스퀘어_ac ExtraBold" panose="020B0600000101010101" pitchFamily="50" charset="-127"/>
              <a:ea typeface="나눔스퀘어_ac ExtraBold" panose="020B0600000101010101" pitchFamily="50" charset="-127"/>
            </a:endParaRPr>
          </a:p>
          <a:p>
            <a:pPr algn="ctr"/>
            <a:r>
              <a:rPr lang="ko-KR" altLang="en-US" sz="8800" b="1" kern="0" spc="200" dirty="0">
                <a:solidFill>
                  <a:srgbClr val="353535"/>
                </a:solidFill>
                <a:latin typeface="나눔스퀘어_ac ExtraBold" panose="020B0600000101010101" pitchFamily="50" charset="-127"/>
                <a:ea typeface="나눔스퀘어_ac ExtraBold" panose="020B0600000101010101" pitchFamily="50" charset="-127"/>
              </a:rPr>
              <a:t>감사합니다</a:t>
            </a:r>
            <a:r>
              <a:rPr lang="en-US" altLang="ko-KR" sz="8800" b="1" kern="0" spc="200" dirty="0">
                <a:solidFill>
                  <a:srgbClr val="353535"/>
                </a:solidFill>
                <a:latin typeface="나눔스퀘어_ac ExtraBold" panose="020B0600000101010101" pitchFamily="50" charset="-127"/>
                <a:ea typeface="나눔스퀘어_ac ExtraBold" panose="020B0600000101010101" pitchFamily="50" charset="-127"/>
              </a:rPr>
              <a:t>!</a:t>
            </a:r>
            <a:endParaRPr lang="en-US" dirty="0">
              <a:latin typeface="나눔스퀘어_ac ExtraBold" panose="020B0600000101010101" pitchFamily="50" charset="-127"/>
              <a:ea typeface="나눔스퀘어_ac ExtraBold" panose="020B0600000101010101" pitchFamily="50" charset="-127"/>
            </a:endParaRPr>
          </a:p>
        </p:txBody>
      </p:sp>
    </p:spTree>
    <p:extLst>
      <p:ext uri="{BB962C8B-B14F-4D97-AF65-F5344CB8AC3E}">
        <p14:creationId xmlns:p14="http://schemas.microsoft.com/office/powerpoint/2010/main" val="405324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Object 2"/>
          <p:cNvSpPr txBox="1"/>
          <p:nvPr/>
        </p:nvSpPr>
        <p:spPr>
          <a:xfrm>
            <a:off x="925453" y="2056061"/>
            <a:ext cx="16894294" cy="1785104"/>
          </a:xfrm>
          <a:prstGeom prst="rect">
            <a:avLst/>
          </a:prstGeom>
          <a:noFill/>
        </p:spPr>
        <p:txBody>
          <a:bodyPr wrap="square" rtlCol="0" anchor="ctr">
            <a:spAutoFit/>
          </a:bodyPr>
          <a:lstStyle/>
          <a:p>
            <a:pPr algn="ctr"/>
            <a:r>
              <a:rPr lang="ko-KR" altLang="en-US"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rPr>
              <a:t>적절한 여행 장소 및 </a:t>
            </a:r>
            <a:endParaRPr lang="en-US" altLang="ko-KR" sz="5500" kern="0" spc="400" dirty="0">
              <a:solidFill>
                <a:srgbClr val="353535"/>
              </a:solidFill>
              <a:latin typeface="G마켓 산스 TTF Bold" panose="02000000000000000000" pitchFamily="2" charset="-127"/>
              <a:ea typeface="G마켓 산스 TTF Bold" panose="02000000000000000000" pitchFamily="2" charset="-127"/>
              <a:cs typeface="S-Core Dream 3 Light" pitchFamily="34" charset="0"/>
            </a:endParaRPr>
          </a:p>
          <a:p>
            <a:pPr algn="ctr"/>
            <a:r>
              <a:rPr lang="ko-KR" altLang="en-US" sz="5500" kern="0" spc="400" dirty="0">
                <a:solidFill>
                  <a:srgbClr val="353535"/>
                </a:solidFill>
                <a:latin typeface="G마켓 산스 TTF Bold" panose="02000000000000000000" pitchFamily="2" charset="-127"/>
                <a:ea typeface="G마켓 산스 TTF Bold" panose="02000000000000000000" pitchFamily="2" charset="-127"/>
              </a:rPr>
              <a:t>머무를 시간 추천을 위한 모델 연구</a:t>
            </a:r>
            <a:endParaRPr lang="en-US" dirty="0">
              <a:latin typeface="G마켓 산스 TTF Bold" panose="02000000000000000000" pitchFamily="2" charset="-127"/>
              <a:ea typeface="G마켓 산스 TTF Bold" panose="02000000000000000000" pitchFamily="2" charset="-127"/>
            </a:endParaRPr>
          </a:p>
        </p:txBody>
      </p:sp>
      <p:sp>
        <p:nvSpPr>
          <p:cNvPr id="4" name="Object 4"/>
          <p:cNvSpPr txBox="1"/>
          <p:nvPr/>
        </p:nvSpPr>
        <p:spPr>
          <a:xfrm>
            <a:off x="1375714" y="538521"/>
            <a:ext cx="3641170" cy="415498"/>
          </a:xfrm>
          <a:prstGeom prst="rect">
            <a:avLst/>
          </a:prstGeom>
          <a:noFill/>
        </p:spPr>
        <p:txBody>
          <a:bodyPr wrap="square" rtlCol="0" anchor="ctr">
            <a:spAutoFit/>
          </a:bodyPr>
          <a:lstStyle/>
          <a:p>
            <a:r>
              <a:rPr 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연구 주제와 목표</a:t>
            </a:r>
            <a:endParaRPr lang="en-US" dirty="0">
              <a:latin typeface="G마켓 산스 TTF Medium" panose="02000000000000000000" pitchFamily="2" charset="-127"/>
              <a:ea typeface="G마켓 산스 TTF Medium" panose="02000000000000000000" pitchFamily="2" charset="-127"/>
            </a:endParaRPr>
          </a:p>
        </p:txBody>
      </p:sp>
      <p:grpSp>
        <p:nvGrpSpPr>
          <p:cNvPr id="1001" name="그룹 1001"/>
          <p:cNvGrpSpPr/>
          <p:nvPr/>
        </p:nvGrpSpPr>
        <p:grpSpPr>
          <a:xfrm>
            <a:off x="561691" y="495919"/>
            <a:ext cx="523289" cy="488701"/>
            <a:chOff x="561691" y="495919"/>
            <a:chExt cx="523289" cy="488701"/>
          </a:xfrm>
        </p:grpSpPr>
        <p:pic>
          <p:nvPicPr>
            <p:cNvPr id="6" name="Object 5"/>
            <p:cNvPicPr>
              <a:picLocks noChangeAspect="1"/>
            </p:cNvPicPr>
            <p:nvPr/>
          </p:nvPicPr>
          <p:blipFill>
            <a:blip r:embed="rId2" cstate="print"/>
            <a:stretch>
              <a:fillRect/>
            </a:stretch>
          </p:blipFill>
          <p:spPr>
            <a:xfrm>
              <a:off x="561691" y="495919"/>
              <a:ext cx="523289" cy="488701"/>
            </a:xfrm>
            <a:prstGeom prst="rect">
              <a:avLst/>
            </a:prstGeom>
          </p:spPr>
        </p:pic>
      </p:grpSp>
      <p:sp>
        <p:nvSpPr>
          <p:cNvPr id="8" name="Object 8"/>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01</a:t>
            </a:r>
            <a:endParaRPr lang="en-US" sz="1200"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연</a:t>
            </a: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구</a:t>
            </a:r>
            <a:r>
              <a:rPr 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 </a:t>
            </a: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목표</a:t>
            </a:r>
            <a:endParaRPr lang="en-US" dirty="0">
              <a:latin typeface="G마켓 산스 TTF Medium" panose="02000000000000000000" pitchFamily="2" charset="-127"/>
              <a:ea typeface="G마켓 산스 TTF Medium" panose="02000000000000000000" pitchFamily="2" charset="-127"/>
            </a:endParaRPr>
          </a:p>
        </p:txBody>
      </p:sp>
      <p:sp>
        <p:nvSpPr>
          <p:cNvPr id="9" name="슬라이드 번호 개체 틀 8">
            <a:extLst>
              <a:ext uri="{FF2B5EF4-FFF2-40B4-BE49-F238E27FC236}">
                <a16:creationId xmlns:a16="http://schemas.microsoft.com/office/drawing/2014/main" id="{31567E4F-D956-B65F-BD7D-E6A2BF9CF286}"/>
              </a:ext>
            </a:extLst>
          </p:cNvPr>
          <p:cNvSpPr>
            <a:spLocks noGrp="1"/>
          </p:cNvSpPr>
          <p:nvPr>
            <p:ph type="sldNum" sz="quarter" idx="12"/>
          </p:nvPr>
        </p:nvSpPr>
        <p:spPr/>
        <p:txBody>
          <a:bodyPr/>
          <a:lstStyle/>
          <a:p>
            <a:fld id="{B1393E5F-521B-4CAD-9D3A-AE923D912DCE}" type="slidenum">
              <a:rPr lang="en-US" smtClean="0"/>
              <a:t>4</a:t>
            </a:fld>
            <a:endParaRPr lang="en-US"/>
          </a:p>
        </p:txBody>
      </p:sp>
      <p:sp>
        <p:nvSpPr>
          <p:cNvPr id="11" name="사각형: 둥근 모서리 10">
            <a:extLst>
              <a:ext uri="{FF2B5EF4-FFF2-40B4-BE49-F238E27FC236}">
                <a16:creationId xmlns:a16="http://schemas.microsoft.com/office/drawing/2014/main" id="{B184BDE3-EB70-E86C-B8BA-7EDA781DEF8C}"/>
              </a:ext>
            </a:extLst>
          </p:cNvPr>
          <p:cNvSpPr/>
          <p:nvPr/>
        </p:nvSpPr>
        <p:spPr>
          <a:xfrm>
            <a:off x="4123811" y="4704292"/>
            <a:ext cx="10519069" cy="3526647"/>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6733FFB6-3689-9B38-0991-6588FA9AA42C}"/>
              </a:ext>
            </a:extLst>
          </p:cNvPr>
          <p:cNvSpPr txBox="1"/>
          <p:nvPr/>
        </p:nvSpPr>
        <p:spPr>
          <a:xfrm>
            <a:off x="5715000" y="5564198"/>
            <a:ext cx="7010400" cy="523220"/>
          </a:xfrm>
          <a:prstGeom prst="rect">
            <a:avLst/>
          </a:prstGeom>
          <a:noFill/>
        </p:spPr>
        <p:txBody>
          <a:bodyPr wrap="square" rtlCol="0">
            <a:spAutoFit/>
          </a:bodyPr>
          <a:lstStyle/>
          <a:p>
            <a:r>
              <a:rPr lang="ko-KR" altLang="en-US" sz="2800" dirty="0">
                <a:latin typeface="나눔스퀘어_ac Bold" panose="020B0600000101010101" pitchFamily="50" charset="-127"/>
                <a:ea typeface="나눔스퀘어_ac Bold" panose="020B0600000101010101" pitchFamily="50" charset="-127"/>
              </a:rPr>
              <a:t>사용자와 유사한 경로로 학습한 </a:t>
            </a:r>
            <a:r>
              <a:rPr lang="en-US" altLang="ko-KR" sz="2800" dirty="0">
                <a:latin typeface="나눔스퀘어_ac Bold" panose="020B0600000101010101" pitchFamily="50" charset="-127"/>
                <a:ea typeface="나눔스퀘어_ac Bold" panose="020B0600000101010101" pitchFamily="50" charset="-127"/>
              </a:rPr>
              <a:t>LSTM </a:t>
            </a:r>
            <a:r>
              <a:rPr lang="ko-KR" altLang="en-US" sz="2800" dirty="0">
                <a:latin typeface="나눔스퀘어_ac Bold" panose="020B0600000101010101" pitchFamily="50" charset="-127"/>
                <a:ea typeface="나눔스퀘어_ac Bold" panose="020B0600000101010101" pitchFamily="50" charset="-127"/>
              </a:rPr>
              <a:t>모델 사용</a:t>
            </a:r>
            <a:endParaRPr lang="en-US" altLang="ko-KR" sz="2800" dirty="0">
              <a:latin typeface="나눔스퀘어_ac Bold" panose="020B0600000101010101" pitchFamily="50" charset="-127"/>
              <a:ea typeface="나눔스퀘어_ac Bold" panose="020B0600000101010101" pitchFamily="50" charset="-127"/>
            </a:endParaRPr>
          </a:p>
        </p:txBody>
      </p:sp>
      <p:sp>
        <p:nvSpPr>
          <p:cNvPr id="21" name="TextBox 20">
            <a:extLst>
              <a:ext uri="{FF2B5EF4-FFF2-40B4-BE49-F238E27FC236}">
                <a16:creationId xmlns:a16="http://schemas.microsoft.com/office/drawing/2014/main" id="{D6C88CB0-E503-F875-20BB-644F8990DC56}"/>
              </a:ext>
            </a:extLst>
          </p:cNvPr>
          <p:cNvSpPr txBox="1"/>
          <p:nvPr/>
        </p:nvSpPr>
        <p:spPr>
          <a:xfrm>
            <a:off x="5154164" y="6586203"/>
            <a:ext cx="8142525" cy="523220"/>
          </a:xfrm>
          <a:prstGeom prst="rect">
            <a:avLst/>
          </a:prstGeom>
          <a:noFill/>
        </p:spPr>
        <p:txBody>
          <a:bodyPr wrap="square" rtlCol="0">
            <a:spAutoFit/>
          </a:bodyPr>
          <a:lstStyle/>
          <a:p>
            <a:r>
              <a:rPr lang="en-US" altLang="ko-KR" sz="2800" dirty="0">
                <a:latin typeface="나눔스퀘어_ac Bold" panose="020B0600000101010101" pitchFamily="50" charset="-127"/>
                <a:ea typeface="나눔스퀘어_ac Bold" panose="020B0600000101010101" pitchFamily="50" charset="-127"/>
              </a:rPr>
              <a:t>LSTM</a:t>
            </a:r>
            <a:r>
              <a:rPr lang="ko-KR" altLang="en-US" sz="2800" dirty="0">
                <a:latin typeface="나눔스퀘어_ac Bold" panose="020B0600000101010101" pitchFamily="50" charset="-127"/>
                <a:ea typeface="나눔스퀘어_ac Bold" panose="020B0600000101010101" pitchFamily="50" charset="-127"/>
              </a:rPr>
              <a:t> 모델에 사용자의 초기 경로 투입 후 추천 경로 추출</a:t>
            </a:r>
            <a:endParaRPr lang="en-US" altLang="ko-KR" sz="2800" dirty="0">
              <a:latin typeface="나눔스퀘어_ac Bold" panose="020B0600000101010101" pitchFamily="50" charset="-127"/>
              <a:ea typeface="나눔스퀘어_ac Bold" panose="020B0600000101010101" pitchFamily="50" charset="-127"/>
            </a:endParaRPr>
          </a:p>
        </p:txBody>
      </p:sp>
      <p:sp>
        <p:nvSpPr>
          <p:cNvPr id="26" name="TextBox 25">
            <a:extLst>
              <a:ext uri="{FF2B5EF4-FFF2-40B4-BE49-F238E27FC236}">
                <a16:creationId xmlns:a16="http://schemas.microsoft.com/office/drawing/2014/main" id="{DFDB2C32-8114-E04D-5ED8-44DA8326D0D3}"/>
              </a:ext>
            </a:extLst>
          </p:cNvPr>
          <p:cNvSpPr txBox="1"/>
          <p:nvPr/>
        </p:nvSpPr>
        <p:spPr>
          <a:xfrm>
            <a:off x="5562600" y="9008216"/>
            <a:ext cx="8607851" cy="646331"/>
          </a:xfrm>
          <a:prstGeom prst="rect">
            <a:avLst/>
          </a:prstGeom>
          <a:noFill/>
        </p:spPr>
        <p:txBody>
          <a:bodyPr wrap="square" rtlCol="0">
            <a:spAutoFit/>
          </a:bodyPr>
          <a:lstStyle/>
          <a:p>
            <a:r>
              <a:rPr lang="ko-KR" altLang="en-US" sz="3600" dirty="0">
                <a:latin typeface="나눔스퀘어_ac Bold" panose="020B0600000101010101" pitchFamily="50" charset="-127"/>
                <a:ea typeface="나눔스퀘어_ac Bold" panose="020B0600000101010101" pitchFamily="50" charset="-127"/>
              </a:rPr>
              <a:t>모델 오차와 시퀀스 정확도 측정 결과</a:t>
            </a:r>
            <a:r>
              <a:rPr lang="en-US" altLang="ko-KR" sz="3600" dirty="0">
                <a:latin typeface="나눔스퀘어_ac Bold" panose="020B0600000101010101" pitchFamily="50" charset="-127"/>
                <a:ea typeface="나눔스퀘어_ac Bold" panose="020B0600000101010101" pitchFamily="50" charset="-127"/>
              </a:rPr>
              <a:t> </a:t>
            </a:r>
            <a:r>
              <a:rPr lang="ko-KR" altLang="en-US" sz="3600" dirty="0">
                <a:latin typeface="나눔스퀘어_ac Bold" panose="020B0600000101010101" pitchFamily="50" charset="-127"/>
                <a:ea typeface="나눔스퀘어_ac Bold" panose="020B0600000101010101" pitchFamily="50" charset="-127"/>
              </a:rPr>
              <a:t>확인</a:t>
            </a:r>
            <a:endParaRPr lang="en-US" altLang="ko-KR" sz="3600" dirty="0">
              <a:latin typeface="나눔스퀘어_ac Bold" panose="020B0600000101010101" pitchFamily="50" charset="-127"/>
              <a:ea typeface="나눔스퀘어_ac Bold" panose="020B0600000101010101" pitchFamily="50" charset="-127"/>
            </a:endParaRPr>
          </a:p>
        </p:txBody>
      </p:sp>
      <p:sp>
        <p:nvSpPr>
          <p:cNvPr id="23" name="화살표: 아래쪽 22">
            <a:extLst>
              <a:ext uri="{FF2B5EF4-FFF2-40B4-BE49-F238E27FC236}">
                <a16:creationId xmlns:a16="http://schemas.microsoft.com/office/drawing/2014/main" id="{49639D84-463F-50FD-1A47-FF7FDA1B4D4F}"/>
              </a:ext>
            </a:extLst>
          </p:cNvPr>
          <p:cNvSpPr/>
          <p:nvPr/>
        </p:nvSpPr>
        <p:spPr>
          <a:xfrm>
            <a:off x="8991600" y="7886700"/>
            <a:ext cx="457200" cy="7661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292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cxnSp>
        <p:nvCxnSpPr>
          <p:cNvPr id="50" name="직선 연결선 49">
            <a:extLst>
              <a:ext uri="{FF2B5EF4-FFF2-40B4-BE49-F238E27FC236}">
                <a16:creationId xmlns:a16="http://schemas.microsoft.com/office/drawing/2014/main" id="{17866CB4-E172-A846-7C9C-7632F9F0AC3D}"/>
              </a:ext>
            </a:extLst>
          </p:cNvPr>
          <p:cNvCxnSpPr/>
          <p:nvPr/>
        </p:nvCxnSpPr>
        <p:spPr>
          <a:xfrm>
            <a:off x="8477053" y="7789050"/>
            <a:ext cx="508400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CE5BB65D-42D4-8A18-E5D1-688FFD05F970}"/>
              </a:ext>
            </a:extLst>
          </p:cNvPr>
          <p:cNvCxnSpPr/>
          <p:nvPr/>
        </p:nvCxnSpPr>
        <p:spPr>
          <a:xfrm>
            <a:off x="8519954" y="4873496"/>
            <a:ext cx="508400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E8E9E5A-AEFB-763B-F348-40642899F1DB}"/>
              </a:ext>
            </a:extLst>
          </p:cNvPr>
          <p:cNvCxnSpPr/>
          <p:nvPr/>
        </p:nvCxnSpPr>
        <p:spPr>
          <a:xfrm>
            <a:off x="8528573" y="3619823"/>
            <a:ext cx="508400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en-US" sz="2100" kern="0" spc="100" dirty="0" err="1">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연구</a:t>
            </a:r>
            <a:r>
              <a:rPr 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 </a:t>
            </a: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개요</a:t>
            </a:r>
            <a:endParaRPr lang="en-US" dirty="0">
              <a:latin typeface="G마켓 산스 TTF Medium" panose="02000000000000000000" pitchFamily="2" charset="-127"/>
              <a:ea typeface="G마켓 산스 TTF Medium" panose="02000000000000000000" pitchFamily="2" charset="-127"/>
            </a:endParaRPr>
          </a:p>
        </p:txBody>
      </p:sp>
      <p:grpSp>
        <p:nvGrpSpPr>
          <p:cNvPr id="20" name="그룹 1001">
            <a:extLst>
              <a:ext uri="{FF2B5EF4-FFF2-40B4-BE49-F238E27FC236}">
                <a16:creationId xmlns:a16="http://schemas.microsoft.com/office/drawing/2014/main" id="{CB8F7113-0621-858C-76D3-99433391D671}"/>
              </a:ext>
            </a:extLst>
          </p:cNvPr>
          <p:cNvGrpSpPr/>
          <p:nvPr/>
        </p:nvGrpSpPr>
        <p:grpSpPr>
          <a:xfrm>
            <a:off x="561691" y="495919"/>
            <a:ext cx="523289" cy="488701"/>
            <a:chOff x="561691" y="495919"/>
            <a:chExt cx="523289" cy="488701"/>
          </a:xfrm>
        </p:grpSpPr>
        <p:pic>
          <p:nvPicPr>
            <p:cNvPr id="23" name="Object 5">
              <a:extLst>
                <a:ext uri="{FF2B5EF4-FFF2-40B4-BE49-F238E27FC236}">
                  <a16:creationId xmlns:a16="http://schemas.microsoft.com/office/drawing/2014/main" id="{8551BD13-9B61-434D-E569-93DAF841476C}"/>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24" name="Object 8">
            <a:extLst>
              <a:ext uri="{FF2B5EF4-FFF2-40B4-BE49-F238E27FC236}">
                <a16:creationId xmlns:a16="http://schemas.microsoft.com/office/drawing/2014/main" id="{7F1D727D-1886-18BE-D3B4-17E4E277D49A}"/>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3" name="슬라이드 번호 개체 틀 2">
            <a:extLst>
              <a:ext uri="{FF2B5EF4-FFF2-40B4-BE49-F238E27FC236}">
                <a16:creationId xmlns:a16="http://schemas.microsoft.com/office/drawing/2014/main" id="{390675CD-8C39-6571-8A75-98F4522D38BB}"/>
              </a:ext>
            </a:extLst>
          </p:cNvPr>
          <p:cNvSpPr>
            <a:spLocks noGrp="1"/>
          </p:cNvSpPr>
          <p:nvPr>
            <p:ph type="sldNum" sz="quarter" idx="12"/>
          </p:nvPr>
        </p:nvSpPr>
        <p:spPr/>
        <p:txBody>
          <a:bodyPr/>
          <a:lstStyle/>
          <a:p>
            <a:fld id="{B1393E5F-521B-4CAD-9D3A-AE923D912DCE}" type="slidenum">
              <a:rPr lang="en-US" smtClean="0"/>
              <a:t>5</a:t>
            </a:fld>
            <a:endParaRPr lang="en-US"/>
          </a:p>
        </p:txBody>
      </p:sp>
      <p:sp>
        <p:nvSpPr>
          <p:cNvPr id="7" name="직사각형 6">
            <a:extLst>
              <a:ext uri="{FF2B5EF4-FFF2-40B4-BE49-F238E27FC236}">
                <a16:creationId xmlns:a16="http://schemas.microsoft.com/office/drawing/2014/main" id="{00C32392-B8F2-D559-261A-0F8F1C786F90}"/>
              </a:ext>
            </a:extLst>
          </p:cNvPr>
          <p:cNvSpPr/>
          <p:nvPr/>
        </p:nvSpPr>
        <p:spPr>
          <a:xfrm>
            <a:off x="4419600" y="3061393"/>
            <a:ext cx="2611463" cy="53043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200" dirty="0">
                <a:solidFill>
                  <a:schemeClr val="tx1"/>
                </a:solidFill>
                <a:latin typeface="나눔스퀘어_ac ExtraBold" panose="020B0600000101010101" pitchFamily="50" charset="-127"/>
                <a:ea typeface="나눔스퀘어_ac ExtraBold" panose="020B0600000101010101" pitchFamily="50" charset="-127"/>
              </a:rPr>
              <a:t>데이터</a:t>
            </a:r>
            <a:endParaRPr lang="en-US" altLang="ko-KR" sz="3200" dirty="0">
              <a:solidFill>
                <a:schemeClr val="tx1"/>
              </a:solidFill>
              <a:latin typeface="나눔스퀘어_ac ExtraBold" panose="020B0600000101010101" pitchFamily="50" charset="-127"/>
              <a:ea typeface="나눔스퀘어_ac ExtraBold" panose="020B0600000101010101" pitchFamily="50" charset="-127"/>
            </a:endParaRPr>
          </a:p>
          <a:p>
            <a:pPr algn="ctr"/>
            <a:r>
              <a:rPr lang="ko-KR" altLang="en-US" sz="3200" dirty="0" err="1">
                <a:solidFill>
                  <a:schemeClr val="tx1"/>
                </a:solidFill>
                <a:latin typeface="나눔스퀘어_ac ExtraBold" panose="020B0600000101010101" pitchFamily="50" charset="-127"/>
                <a:ea typeface="나눔스퀘어_ac ExtraBold" panose="020B0600000101010101" pitchFamily="50" charset="-127"/>
              </a:rPr>
              <a:t>전처리</a:t>
            </a:r>
            <a:endParaRPr lang="ko-KR" altLang="en-US" sz="3200" dirty="0">
              <a:solidFill>
                <a:schemeClr val="tx1"/>
              </a:solidFill>
              <a:latin typeface="나눔스퀘어_ac ExtraBold" panose="020B0600000101010101" pitchFamily="50" charset="-127"/>
              <a:ea typeface="나눔스퀘어_ac ExtraBold" panose="020B0600000101010101" pitchFamily="50" charset="-127"/>
            </a:endParaRPr>
          </a:p>
        </p:txBody>
      </p:sp>
      <p:sp>
        <p:nvSpPr>
          <p:cNvPr id="25" name="직사각형 24">
            <a:extLst>
              <a:ext uri="{FF2B5EF4-FFF2-40B4-BE49-F238E27FC236}">
                <a16:creationId xmlns:a16="http://schemas.microsoft.com/office/drawing/2014/main" id="{2ACB32D5-82D8-846A-F0D8-B2BD1B5EDCAA}"/>
              </a:ext>
            </a:extLst>
          </p:cNvPr>
          <p:cNvSpPr/>
          <p:nvPr/>
        </p:nvSpPr>
        <p:spPr>
          <a:xfrm>
            <a:off x="7199793" y="3062920"/>
            <a:ext cx="1491343" cy="5302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200" dirty="0">
                <a:solidFill>
                  <a:schemeClr val="tx1"/>
                </a:solidFill>
                <a:latin typeface="나눔스퀘어_ac ExtraBold" panose="020B0600000101010101" pitchFamily="50" charset="-127"/>
                <a:ea typeface="나눔스퀘어_ac ExtraBold" panose="020B0600000101010101" pitchFamily="50" charset="-127"/>
              </a:rPr>
              <a:t>군집화</a:t>
            </a:r>
          </a:p>
        </p:txBody>
      </p:sp>
      <p:grpSp>
        <p:nvGrpSpPr>
          <p:cNvPr id="15" name="그룹 14">
            <a:extLst>
              <a:ext uri="{FF2B5EF4-FFF2-40B4-BE49-F238E27FC236}">
                <a16:creationId xmlns:a16="http://schemas.microsoft.com/office/drawing/2014/main" id="{F5E6D60F-6D98-2A46-AB18-A57E46D77A8F}"/>
              </a:ext>
            </a:extLst>
          </p:cNvPr>
          <p:cNvGrpSpPr/>
          <p:nvPr/>
        </p:nvGrpSpPr>
        <p:grpSpPr>
          <a:xfrm>
            <a:off x="8852607" y="3063159"/>
            <a:ext cx="1759859" cy="5282555"/>
            <a:chOff x="8450943" y="3672758"/>
            <a:chExt cx="1759859" cy="5282555"/>
          </a:xfrm>
          <a:solidFill>
            <a:schemeClr val="accent3">
              <a:lumMod val="75000"/>
            </a:schemeClr>
          </a:solidFill>
        </p:grpSpPr>
        <p:sp>
          <p:nvSpPr>
            <p:cNvPr id="14" name="직사각형 13">
              <a:extLst>
                <a:ext uri="{FF2B5EF4-FFF2-40B4-BE49-F238E27FC236}">
                  <a16:creationId xmlns:a16="http://schemas.microsoft.com/office/drawing/2014/main" id="{72DB364B-574C-1A80-FDC2-B645FF3E9798}"/>
                </a:ext>
              </a:extLst>
            </p:cNvPr>
            <p:cNvSpPr/>
            <p:nvPr/>
          </p:nvSpPr>
          <p:spPr>
            <a:xfrm>
              <a:off x="8450943" y="3672758"/>
              <a:ext cx="1752600" cy="11133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Cluster 1</a:t>
              </a:r>
              <a:endParaRPr lang="ko-KR" altLang="en-US" sz="2000" dirty="0">
                <a:latin typeface="나눔스퀘어_ac ExtraBold" panose="020B0600000101010101" pitchFamily="50" charset="-127"/>
                <a:ea typeface="나눔스퀘어_ac ExtraBold" panose="020B0600000101010101" pitchFamily="50" charset="-127"/>
              </a:endParaRPr>
            </a:p>
          </p:txBody>
        </p:sp>
        <p:sp>
          <p:nvSpPr>
            <p:cNvPr id="36" name="직사각형 35">
              <a:extLst>
                <a:ext uri="{FF2B5EF4-FFF2-40B4-BE49-F238E27FC236}">
                  <a16:creationId xmlns:a16="http://schemas.microsoft.com/office/drawing/2014/main" id="{9C81EA52-005C-6E50-19CB-42796FE5937C}"/>
                </a:ext>
              </a:extLst>
            </p:cNvPr>
            <p:cNvSpPr/>
            <p:nvPr/>
          </p:nvSpPr>
          <p:spPr>
            <a:xfrm>
              <a:off x="8450943" y="4944251"/>
              <a:ext cx="1752600" cy="11133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Cluster 2</a:t>
              </a:r>
              <a:endParaRPr lang="ko-KR" altLang="en-US" sz="2000" dirty="0">
                <a:latin typeface="나눔스퀘어_ac ExtraBold" panose="020B0600000101010101" pitchFamily="50" charset="-127"/>
                <a:ea typeface="나눔스퀘어_ac ExtraBold" panose="020B0600000101010101" pitchFamily="50" charset="-127"/>
              </a:endParaRPr>
            </a:p>
          </p:txBody>
        </p:sp>
        <p:sp>
          <p:nvSpPr>
            <p:cNvPr id="37" name="직사각형 36">
              <a:extLst>
                <a:ext uri="{FF2B5EF4-FFF2-40B4-BE49-F238E27FC236}">
                  <a16:creationId xmlns:a16="http://schemas.microsoft.com/office/drawing/2014/main" id="{1FE7B0EF-C650-0FD3-8835-97C141F33B87}"/>
                </a:ext>
              </a:extLst>
            </p:cNvPr>
            <p:cNvSpPr/>
            <p:nvPr/>
          </p:nvSpPr>
          <p:spPr>
            <a:xfrm>
              <a:off x="8458202" y="7841985"/>
              <a:ext cx="1752600" cy="11133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Cluster n</a:t>
              </a:r>
              <a:endParaRPr lang="ko-KR" altLang="en-US" sz="2000" dirty="0">
                <a:latin typeface="나눔스퀘어_ac ExtraBold" panose="020B0600000101010101" pitchFamily="50" charset="-127"/>
                <a:ea typeface="나눔스퀘어_ac ExtraBold" panose="020B0600000101010101" pitchFamily="50" charset="-127"/>
              </a:endParaRPr>
            </a:p>
          </p:txBody>
        </p:sp>
      </p:grpSp>
      <p:sp>
        <p:nvSpPr>
          <p:cNvPr id="40" name="직사각형 39">
            <a:extLst>
              <a:ext uri="{FF2B5EF4-FFF2-40B4-BE49-F238E27FC236}">
                <a16:creationId xmlns:a16="http://schemas.microsoft.com/office/drawing/2014/main" id="{4E393905-EED0-6A57-BF42-704A70F8A350}"/>
              </a:ext>
            </a:extLst>
          </p:cNvPr>
          <p:cNvSpPr/>
          <p:nvPr/>
        </p:nvSpPr>
        <p:spPr>
          <a:xfrm>
            <a:off x="10781196" y="3084979"/>
            <a:ext cx="1752600" cy="111332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LSTM</a:t>
            </a:r>
            <a:endParaRPr lang="ko-KR" altLang="en-US" sz="2000" dirty="0">
              <a:latin typeface="나눔스퀘어_ac ExtraBold" panose="020B0600000101010101" pitchFamily="50" charset="-127"/>
              <a:ea typeface="나눔스퀘어_ac ExtraBold" panose="020B0600000101010101" pitchFamily="50" charset="-127"/>
            </a:endParaRPr>
          </a:p>
        </p:txBody>
      </p:sp>
      <p:sp>
        <p:nvSpPr>
          <p:cNvPr id="41" name="직사각형 40">
            <a:extLst>
              <a:ext uri="{FF2B5EF4-FFF2-40B4-BE49-F238E27FC236}">
                <a16:creationId xmlns:a16="http://schemas.microsoft.com/office/drawing/2014/main" id="{FAECB2AF-DF5C-A633-5303-90856A415DBC}"/>
              </a:ext>
            </a:extLst>
          </p:cNvPr>
          <p:cNvSpPr/>
          <p:nvPr/>
        </p:nvSpPr>
        <p:spPr>
          <a:xfrm>
            <a:off x="10781196" y="4356472"/>
            <a:ext cx="1752600" cy="111332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LSTM</a:t>
            </a:r>
            <a:endParaRPr lang="ko-KR" altLang="en-US" sz="2000" dirty="0">
              <a:latin typeface="나눔스퀘어_ac ExtraBold" panose="020B0600000101010101" pitchFamily="50" charset="-127"/>
              <a:ea typeface="나눔스퀘어_ac ExtraBold" panose="020B0600000101010101" pitchFamily="50" charset="-127"/>
            </a:endParaRPr>
          </a:p>
        </p:txBody>
      </p:sp>
      <p:sp>
        <p:nvSpPr>
          <p:cNvPr id="42" name="직사각형 41">
            <a:extLst>
              <a:ext uri="{FF2B5EF4-FFF2-40B4-BE49-F238E27FC236}">
                <a16:creationId xmlns:a16="http://schemas.microsoft.com/office/drawing/2014/main" id="{64CB6ACD-FB70-B2FA-054F-6F7886AF4949}"/>
              </a:ext>
            </a:extLst>
          </p:cNvPr>
          <p:cNvSpPr/>
          <p:nvPr/>
        </p:nvSpPr>
        <p:spPr>
          <a:xfrm>
            <a:off x="10788455" y="7254206"/>
            <a:ext cx="1752600" cy="111332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나눔스퀘어_ac ExtraBold" panose="020B0600000101010101" pitchFamily="50" charset="-127"/>
                <a:ea typeface="나눔스퀘어_ac ExtraBold" panose="020B0600000101010101" pitchFamily="50" charset="-127"/>
              </a:rPr>
              <a:t>LSTM</a:t>
            </a:r>
            <a:endParaRPr lang="ko-KR" altLang="en-US" sz="2000" dirty="0">
              <a:latin typeface="나눔스퀘어_ac ExtraBold" panose="020B0600000101010101" pitchFamily="50" charset="-127"/>
              <a:ea typeface="나눔스퀘어_ac ExtraBold" panose="020B0600000101010101" pitchFamily="50" charset="-127"/>
            </a:endParaRPr>
          </a:p>
        </p:txBody>
      </p:sp>
      <p:sp>
        <p:nvSpPr>
          <p:cNvPr id="43" name="TextBox 42">
            <a:extLst>
              <a:ext uri="{FF2B5EF4-FFF2-40B4-BE49-F238E27FC236}">
                <a16:creationId xmlns:a16="http://schemas.microsoft.com/office/drawing/2014/main" id="{8A148A7D-EBD3-811B-6FD5-3B8331C86C1A}"/>
              </a:ext>
            </a:extLst>
          </p:cNvPr>
          <p:cNvSpPr txBox="1"/>
          <p:nvPr/>
        </p:nvSpPr>
        <p:spPr>
          <a:xfrm>
            <a:off x="9638193" y="5900338"/>
            <a:ext cx="609600"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51" name="TextBox 50">
            <a:extLst>
              <a:ext uri="{FF2B5EF4-FFF2-40B4-BE49-F238E27FC236}">
                <a16:creationId xmlns:a16="http://schemas.microsoft.com/office/drawing/2014/main" id="{D3E0F222-664A-BA17-8292-797126781390}"/>
              </a:ext>
            </a:extLst>
          </p:cNvPr>
          <p:cNvSpPr txBox="1"/>
          <p:nvPr/>
        </p:nvSpPr>
        <p:spPr>
          <a:xfrm>
            <a:off x="11564966" y="5900338"/>
            <a:ext cx="609600" cy="923330"/>
          </a:xfrm>
          <a:prstGeom prst="rect">
            <a:avLst/>
          </a:prstGeom>
          <a:noFill/>
        </p:spPr>
        <p:txBody>
          <a:bodyPr wrap="square" rtlCol="0">
            <a:spAutoFit/>
          </a:bodyPr>
          <a:lstStyle/>
          <a:p>
            <a:r>
              <a:rPr lang="en-US" altLang="ko-KR" dirty="0"/>
              <a:t>.</a:t>
            </a:r>
          </a:p>
          <a:p>
            <a:r>
              <a:rPr lang="en-US" altLang="ko-KR" dirty="0"/>
              <a:t>.</a:t>
            </a:r>
          </a:p>
          <a:p>
            <a:r>
              <a:rPr lang="en-US" altLang="ko-KR" dirty="0"/>
              <a:t>.</a:t>
            </a:r>
            <a:endParaRPr lang="ko-KR" altLang="en-US" dirty="0"/>
          </a:p>
        </p:txBody>
      </p:sp>
      <p:sp>
        <p:nvSpPr>
          <p:cNvPr id="62" name="Object 2">
            <a:extLst>
              <a:ext uri="{FF2B5EF4-FFF2-40B4-BE49-F238E27FC236}">
                <a16:creationId xmlns:a16="http://schemas.microsoft.com/office/drawing/2014/main" id="{1EF65A3A-DAFC-2ED7-9766-88414693998A}"/>
              </a:ext>
            </a:extLst>
          </p:cNvPr>
          <p:cNvSpPr txBox="1"/>
          <p:nvPr/>
        </p:nvSpPr>
        <p:spPr>
          <a:xfrm>
            <a:off x="2362200" y="2013809"/>
            <a:ext cx="14293415" cy="584775"/>
          </a:xfrm>
          <a:prstGeom prst="rect">
            <a:avLst/>
          </a:prstGeom>
          <a:noFill/>
        </p:spPr>
        <p:txBody>
          <a:bodyPr wrap="square" rtlCol="0" anchor="ctr">
            <a:spAutoFit/>
          </a:bodyPr>
          <a:lstStyle/>
          <a:p>
            <a:pPr algn="ctr"/>
            <a:r>
              <a:rPr lang="ko-KR" altLang="en-US" sz="3200" dirty="0">
                <a:latin typeface="나눔스퀘어_ac ExtraBold" panose="020B0600000101010101" pitchFamily="50" charset="-127"/>
                <a:ea typeface="나눔스퀘어_ac ExtraBold" panose="020B0600000101010101" pitchFamily="50" charset="-127"/>
              </a:rPr>
              <a:t>가정 </a:t>
            </a:r>
            <a:r>
              <a:rPr lang="en-US" altLang="ko-KR" sz="3200" dirty="0">
                <a:latin typeface="나눔스퀘어_ac ExtraBold" panose="020B0600000101010101" pitchFamily="50" charset="-127"/>
                <a:ea typeface="나눔스퀘어_ac ExtraBold" panose="020B0600000101010101" pitchFamily="50" charset="-127"/>
              </a:rPr>
              <a:t>: </a:t>
            </a:r>
            <a:r>
              <a:rPr lang="ko-KR" altLang="en-US" sz="3200" dirty="0">
                <a:latin typeface="나눔스퀘어_ac ExtraBold" panose="020B0600000101010101" pitchFamily="50" charset="-127"/>
                <a:ea typeface="나눔스퀘어_ac ExtraBold" panose="020B0600000101010101" pitchFamily="50" charset="-127"/>
              </a:rPr>
              <a:t>비슷한 경로를 가진 사람들의 경로에 기반한 추천은 더 사용자 맞춤형일 것이다</a:t>
            </a:r>
            <a:r>
              <a:rPr lang="en-US" altLang="ko-KR" sz="3200" dirty="0">
                <a:latin typeface="나눔스퀘어_ac ExtraBold" panose="020B0600000101010101" pitchFamily="50" charset="-127"/>
                <a:ea typeface="나눔스퀘어_ac ExtraBold" panose="020B0600000101010101" pitchFamily="50" charset="-127"/>
              </a:rPr>
              <a:t>.</a:t>
            </a:r>
            <a:endParaRPr lang="en-US" sz="3200" dirty="0">
              <a:latin typeface="나눔스퀘어_ac ExtraBold" panose="020B0600000101010101" pitchFamily="50" charset="-127"/>
              <a:ea typeface="나눔스퀘어_ac ExtraBold" panose="020B0600000101010101" pitchFamily="50" charset="-127"/>
            </a:endParaRPr>
          </a:p>
        </p:txBody>
      </p:sp>
      <p:sp>
        <p:nvSpPr>
          <p:cNvPr id="31" name="직사각형 30">
            <a:extLst>
              <a:ext uri="{FF2B5EF4-FFF2-40B4-BE49-F238E27FC236}">
                <a16:creationId xmlns:a16="http://schemas.microsoft.com/office/drawing/2014/main" id="{25535238-FA29-26A4-76AB-A7C7C29A91FA}"/>
              </a:ext>
            </a:extLst>
          </p:cNvPr>
          <p:cNvSpPr/>
          <p:nvPr/>
        </p:nvSpPr>
        <p:spPr>
          <a:xfrm>
            <a:off x="4419599" y="8610036"/>
            <a:ext cx="2611463" cy="111332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latin typeface="나눔스퀘어_ac ExtraBold" panose="020B0600000101010101" pitchFamily="50" charset="-127"/>
                <a:ea typeface="나눔스퀘어_ac ExtraBold" panose="020B0600000101010101" pitchFamily="50" charset="-127"/>
              </a:rPr>
              <a:t>사용자 데이터</a:t>
            </a:r>
          </a:p>
        </p:txBody>
      </p:sp>
      <p:sp>
        <p:nvSpPr>
          <p:cNvPr id="32" name="직사각형 31">
            <a:extLst>
              <a:ext uri="{FF2B5EF4-FFF2-40B4-BE49-F238E27FC236}">
                <a16:creationId xmlns:a16="http://schemas.microsoft.com/office/drawing/2014/main" id="{37CC8945-4BD9-4873-5355-3B492A9C208E}"/>
              </a:ext>
            </a:extLst>
          </p:cNvPr>
          <p:cNvSpPr/>
          <p:nvPr/>
        </p:nvSpPr>
        <p:spPr>
          <a:xfrm>
            <a:off x="7200736" y="8610036"/>
            <a:ext cx="1490400" cy="11133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latin typeface="나눔스퀘어_ac ExtraBold" panose="020B0600000101010101" pitchFamily="50" charset="-127"/>
                <a:ea typeface="나눔스퀘어_ac ExtraBold" panose="020B0600000101010101" pitchFamily="50" charset="-127"/>
              </a:rPr>
              <a:t>군집 할당</a:t>
            </a:r>
          </a:p>
        </p:txBody>
      </p:sp>
      <p:cxnSp>
        <p:nvCxnSpPr>
          <p:cNvPr id="6" name="연결선: 꺾임 5">
            <a:extLst>
              <a:ext uri="{FF2B5EF4-FFF2-40B4-BE49-F238E27FC236}">
                <a16:creationId xmlns:a16="http://schemas.microsoft.com/office/drawing/2014/main" id="{255350C2-A9B0-18A4-9517-609EF2CC6848}"/>
              </a:ext>
            </a:extLst>
          </p:cNvPr>
          <p:cNvCxnSpPr>
            <a:cxnSpLocks/>
            <a:stCxn id="32" idx="3"/>
            <a:endCxn id="42" idx="2"/>
          </p:cNvCxnSpPr>
          <p:nvPr/>
        </p:nvCxnSpPr>
        <p:spPr>
          <a:xfrm flipV="1">
            <a:off x="8691136" y="8367534"/>
            <a:ext cx="2973619" cy="79916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C3CDBB6-2F29-ABFA-B5EA-C05460A8C1F6}"/>
              </a:ext>
            </a:extLst>
          </p:cNvPr>
          <p:cNvSpPr/>
          <p:nvPr/>
        </p:nvSpPr>
        <p:spPr>
          <a:xfrm>
            <a:off x="12866904" y="3056090"/>
            <a:ext cx="1491343" cy="5302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200" dirty="0">
                <a:solidFill>
                  <a:schemeClr val="tx1"/>
                </a:solidFill>
                <a:latin typeface="나눔스퀘어_ac ExtraBold" panose="020B0600000101010101" pitchFamily="50" charset="-127"/>
                <a:ea typeface="나눔스퀘어_ac ExtraBold" panose="020B0600000101010101" pitchFamily="50" charset="-127"/>
              </a:rPr>
              <a:t>경로 도출</a:t>
            </a:r>
          </a:p>
        </p:txBody>
      </p:sp>
    </p:spTree>
    <p:extLst>
      <p:ext uri="{BB962C8B-B14F-4D97-AF65-F5344CB8AC3E}">
        <p14:creationId xmlns:p14="http://schemas.microsoft.com/office/powerpoint/2010/main" val="175559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rPr>
              <a:t>데이터와 데이터 </a:t>
            </a:r>
            <a:r>
              <a:rPr lang="ko-KR" altLang="en-US" sz="2100" kern="0" spc="100" dirty="0" err="1">
                <a:solidFill>
                  <a:srgbClr val="353535"/>
                </a:solidFill>
                <a:latin typeface="G마켓 산스 TTF Medium" panose="02000000000000000000" pitchFamily="2" charset="-127"/>
                <a:ea typeface="G마켓 산스 TTF Medium" panose="02000000000000000000" pitchFamily="2" charset="-127"/>
              </a:rPr>
              <a:t>전처리</a:t>
            </a:r>
            <a:endParaRPr lang="en-US"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88553832-F85F-F21F-F2F4-128E335E7192}"/>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8702035-B9D9-E221-8F0E-54EE7913F28C}"/>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2528105-585A-8028-2281-C155AF516B21}"/>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6B49C0B4-91C0-2366-7C31-90D37FC9EDCD}"/>
              </a:ext>
            </a:extLst>
          </p:cNvPr>
          <p:cNvSpPr>
            <a:spLocks noGrp="1"/>
          </p:cNvSpPr>
          <p:nvPr>
            <p:ph type="sldNum" sz="quarter" idx="12"/>
          </p:nvPr>
        </p:nvSpPr>
        <p:spPr/>
        <p:txBody>
          <a:bodyPr/>
          <a:lstStyle/>
          <a:p>
            <a:fld id="{B1393E5F-521B-4CAD-9D3A-AE923D912DCE}" type="slidenum">
              <a:rPr lang="en-US" smtClean="0"/>
              <a:t>6</a:t>
            </a:fld>
            <a:endParaRPr lang="en-US"/>
          </a:p>
        </p:txBody>
      </p:sp>
      <p:sp>
        <p:nvSpPr>
          <p:cNvPr id="20" name="Object 2">
            <a:extLst>
              <a:ext uri="{FF2B5EF4-FFF2-40B4-BE49-F238E27FC236}">
                <a16:creationId xmlns:a16="http://schemas.microsoft.com/office/drawing/2014/main" id="{904799B6-1A35-AF7B-4BE1-2F5634FAED13}"/>
              </a:ext>
            </a:extLst>
          </p:cNvPr>
          <p:cNvSpPr txBox="1"/>
          <p:nvPr/>
        </p:nvSpPr>
        <p:spPr>
          <a:xfrm>
            <a:off x="155657"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사용 데이터</a:t>
            </a:r>
            <a:endParaRPr lang="en-US" dirty="0">
              <a:latin typeface="나눔스퀘어_ac ExtraBold" panose="020B0600000101010101" pitchFamily="50" charset="-127"/>
              <a:ea typeface="나눔스퀘어_ac ExtraBold" panose="020B0600000101010101" pitchFamily="50" charset="-127"/>
            </a:endParaRPr>
          </a:p>
        </p:txBody>
      </p:sp>
      <p:sp>
        <p:nvSpPr>
          <p:cNvPr id="7" name="TextBox 6">
            <a:extLst>
              <a:ext uri="{FF2B5EF4-FFF2-40B4-BE49-F238E27FC236}">
                <a16:creationId xmlns:a16="http://schemas.microsoft.com/office/drawing/2014/main" id="{BA09A55D-364D-1689-5C02-565AB8770DD6}"/>
              </a:ext>
            </a:extLst>
          </p:cNvPr>
          <p:cNvSpPr txBox="1"/>
          <p:nvPr/>
        </p:nvSpPr>
        <p:spPr>
          <a:xfrm>
            <a:off x="1904500" y="3009900"/>
            <a:ext cx="9753600" cy="646331"/>
          </a:xfrm>
          <a:prstGeom prst="rect">
            <a:avLst/>
          </a:prstGeom>
          <a:noFill/>
        </p:spPr>
        <p:txBody>
          <a:bodyPr wrap="square" rtlCol="0">
            <a:spAutoFit/>
          </a:bodyPr>
          <a:lstStyle/>
          <a:p>
            <a:r>
              <a:rPr lang="en-US" altLang="ko-KR" sz="3600" dirty="0">
                <a:latin typeface="나눔스퀘어_ac Bold" panose="020B0600000101010101" pitchFamily="50" charset="-127"/>
                <a:ea typeface="나눔스퀘어_ac Bold" panose="020B0600000101010101" pitchFamily="50" charset="-127"/>
              </a:rPr>
              <a:t>Microsoft Asia,</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err="1">
                <a:latin typeface="나눔스퀘어_ac Bold" panose="020B0600000101010101" pitchFamily="50" charset="-127"/>
                <a:ea typeface="나눔스퀘어_ac Bold" panose="020B0600000101010101" pitchFamily="50" charset="-127"/>
              </a:rPr>
              <a:t>GeoLife</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a:latin typeface="나눔스퀘어_ac Bold" panose="020B0600000101010101" pitchFamily="50" charset="-127"/>
                <a:ea typeface="나눔스퀘어_ac Bold" panose="020B0600000101010101" pitchFamily="50" charset="-127"/>
              </a:rPr>
              <a:t>GPS</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a:latin typeface="나눔스퀘어_ac Bold" panose="020B0600000101010101" pitchFamily="50" charset="-127"/>
                <a:ea typeface="나눔스퀘어_ac Bold" panose="020B0600000101010101" pitchFamily="50" charset="-127"/>
              </a:rPr>
              <a:t>Trajectories</a:t>
            </a:r>
            <a:endParaRPr lang="ko-KR" altLang="en-US" sz="3600" dirty="0">
              <a:latin typeface="나눔스퀘어_ac Bold" panose="020B0600000101010101" pitchFamily="50" charset="-127"/>
              <a:ea typeface="나눔스퀘어_ac Bold" panose="020B0600000101010101" pitchFamily="50" charset="-127"/>
            </a:endParaRPr>
          </a:p>
        </p:txBody>
      </p:sp>
      <p:sp>
        <p:nvSpPr>
          <p:cNvPr id="11" name="TextBox 10">
            <a:extLst>
              <a:ext uri="{FF2B5EF4-FFF2-40B4-BE49-F238E27FC236}">
                <a16:creationId xmlns:a16="http://schemas.microsoft.com/office/drawing/2014/main" id="{758B1826-130E-00CB-8404-C2923C4F2CBA}"/>
              </a:ext>
            </a:extLst>
          </p:cNvPr>
          <p:cNvSpPr txBox="1"/>
          <p:nvPr/>
        </p:nvSpPr>
        <p:spPr>
          <a:xfrm>
            <a:off x="1904500" y="3988403"/>
            <a:ext cx="13106900" cy="584775"/>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t>182 users,</a:t>
            </a:r>
            <a:r>
              <a:rPr lang="ko-KR" altLang="en-US" sz="3200" dirty="0"/>
              <a:t> 베이징 시를 중심으로 </a:t>
            </a:r>
            <a:r>
              <a:rPr lang="en-US" altLang="ko-KR" sz="3200" dirty="0"/>
              <a:t>2007.04 ~ 2012.08 </a:t>
            </a:r>
            <a:r>
              <a:rPr lang="ko-KR" altLang="en-US" sz="3200" dirty="0"/>
              <a:t>수집</a:t>
            </a:r>
          </a:p>
        </p:txBody>
      </p:sp>
      <p:pic>
        <p:nvPicPr>
          <p:cNvPr id="21" name="그림 20" descr="텍스트이(가) 표시된 사진&#10;&#10;자동 생성된 설명">
            <a:extLst>
              <a:ext uri="{FF2B5EF4-FFF2-40B4-BE49-F238E27FC236}">
                <a16:creationId xmlns:a16="http://schemas.microsoft.com/office/drawing/2014/main" id="{B29357D8-C02D-1B9A-76D0-F95B2E59D570}"/>
              </a:ext>
            </a:extLst>
          </p:cNvPr>
          <p:cNvPicPr>
            <a:picLocks noChangeAspect="1"/>
          </p:cNvPicPr>
          <p:nvPr/>
        </p:nvPicPr>
        <p:blipFill rotWithShape="1">
          <a:blip r:embed="rId5">
            <a:extLst>
              <a:ext uri="{28A0092B-C50C-407E-A947-70E740481C1C}">
                <a14:useLocalDpi xmlns:a14="http://schemas.microsoft.com/office/drawing/2010/main" val="0"/>
              </a:ext>
            </a:extLst>
          </a:blip>
          <a:srcRect l="939" t="792" r="-939" b="21799"/>
          <a:stretch/>
        </p:blipFill>
        <p:spPr>
          <a:xfrm>
            <a:off x="2743200" y="4892040"/>
            <a:ext cx="8111490" cy="4607684"/>
          </a:xfrm>
          <a:prstGeom prst="rect">
            <a:avLst/>
          </a:prstGeom>
        </p:spPr>
      </p:pic>
      <p:sp>
        <p:nvSpPr>
          <p:cNvPr id="22" name="TextBox 21">
            <a:extLst>
              <a:ext uri="{FF2B5EF4-FFF2-40B4-BE49-F238E27FC236}">
                <a16:creationId xmlns:a16="http://schemas.microsoft.com/office/drawing/2014/main" id="{7D059EB2-CD14-3B4B-EA8E-30D5552B88BB}"/>
              </a:ext>
            </a:extLst>
          </p:cNvPr>
          <p:cNvSpPr txBox="1"/>
          <p:nvPr/>
        </p:nvSpPr>
        <p:spPr>
          <a:xfrm>
            <a:off x="2743200" y="9562055"/>
            <a:ext cx="10972800" cy="461665"/>
          </a:xfrm>
          <a:prstGeom prst="rect">
            <a:avLst/>
          </a:prstGeom>
          <a:noFill/>
        </p:spPr>
        <p:txBody>
          <a:bodyPr wrap="square" rtlCol="0">
            <a:spAutoFit/>
          </a:bodyPr>
          <a:lstStyle/>
          <a:p>
            <a:r>
              <a:rPr lang="en-US" altLang="ko-KR" sz="1200" dirty="0">
                <a:hlinkClick r:id="rId6"/>
              </a:rPr>
              <a:t>https://www.microsoft.com/en-us/research/publication/geolife-gps-trajectory-dataset-user-guide/</a:t>
            </a:r>
            <a:endParaRPr lang="en-US" altLang="ko-KR" sz="1200" dirty="0"/>
          </a:p>
          <a:p>
            <a:endParaRPr lang="ko-KR" altLang="en-US" sz="1200" dirty="0"/>
          </a:p>
        </p:txBody>
      </p:sp>
      <p:sp>
        <p:nvSpPr>
          <p:cNvPr id="3" name="TextBox 2">
            <a:extLst>
              <a:ext uri="{FF2B5EF4-FFF2-40B4-BE49-F238E27FC236}">
                <a16:creationId xmlns:a16="http://schemas.microsoft.com/office/drawing/2014/main" id="{31CC7FDB-8E9D-211A-4EB8-DFDCC85719B2}"/>
              </a:ext>
            </a:extLst>
          </p:cNvPr>
          <p:cNvSpPr txBox="1"/>
          <p:nvPr/>
        </p:nvSpPr>
        <p:spPr>
          <a:xfrm>
            <a:off x="3048000" y="6134100"/>
            <a:ext cx="1968884" cy="369332"/>
          </a:xfrm>
          <a:prstGeom prst="rect">
            <a:avLst/>
          </a:prstGeom>
          <a:noFill/>
        </p:spPr>
        <p:txBody>
          <a:bodyPr wrap="square" rtlCol="0">
            <a:spAutoFit/>
          </a:bodyPr>
          <a:lstStyle/>
          <a:p>
            <a:r>
              <a:rPr lang="ko-KR" altLang="en-US" dirty="0">
                <a:solidFill>
                  <a:srgbClr val="FF0000"/>
                </a:solidFill>
              </a:rPr>
              <a:t> 위도     </a:t>
            </a:r>
            <a:r>
              <a:rPr lang="en-US" altLang="ko-KR" dirty="0">
                <a:solidFill>
                  <a:srgbClr val="FF0000"/>
                </a:solidFill>
              </a:rPr>
              <a:t>/     </a:t>
            </a:r>
            <a:r>
              <a:rPr lang="ko-KR" altLang="en-US" dirty="0">
                <a:solidFill>
                  <a:srgbClr val="FF0000"/>
                </a:solidFill>
              </a:rPr>
              <a:t>경도</a:t>
            </a:r>
          </a:p>
        </p:txBody>
      </p:sp>
    </p:spTree>
    <p:extLst>
      <p:ext uri="{BB962C8B-B14F-4D97-AF65-F5344CB8AC3E}">
        <p14:creationId xmlns:p14="http://schemas.microsoft.com/office/powerpoint/2010/main" val="22232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rPr>
              <a:t>데이터와 데이터 </a:t>
            </a:r>
            <a:r>
              <a:rPr lang="ko-KR" altLang="en-US" sz="2100" kern="0" spc="100" dirty="0" err="1">
                <a:solidFill>
                  <a:srgbClr val="353535"/>
                </a:solidFill>
                <a:latin typeface="G마켓 산스 TTF Medium" panose="02000000000000000000" pitchFamily="2" charset="-127"/>
                <a:ea typeface="G마켓 산스 TTF Medium" panose="02000000000000000000" pitchFamily="2" charset="-127"/>
              </a:rPr>
              <a:t>전처리</a:t>
            </a:r>
            <a:endParaRPr lang="en-US"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88553832-F85F-F21F-F2F4-128E335E7192}"/>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8702035-B9D9-E221-8F0E-54EE7913F28C}"/>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2528105-585A-8028-2281-C155AF516B21}"/>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6B49C0B4-91C0-2366-7C31-90D37FC9EDCD}"/>
              </a:ext>
            </a:extLst>
          </p:cNvPr>
          <p:cNvSpPr>
            <a:spLocks noGrp="1"/>
          </p:cNvSpPr>
          <p:nvPr>
            <p:ph type="sldNum" sz="quarter" idx="12"/>
          </p:nvPr>
        </p:nvSpPr>
        <p:spPr/>
        <p:txBody>
          <a:bodyPr/>
          <a:lstStyle/>
          <a:p>
            <a:fld id="{B1393E5F-521B-4CAD-9D3A-AE923D912DCE}" type="slidenum">
              <a:rPr lang="en-US" smtClean="0"/>
              <a:t>7</a:t>
            </a:fld>
            <a:endParaRPr lang="en-US"/>
          </a:p>
        </p:txBody>
      </p:sp>
      <p:sp>
        <p:nvSpPr>
          <p:cNvPr id="20" name="Object 2">
            <a:extLst>
              <a:ext uri="{FF2B5EF4-FFF2-40B4-BE49-F238E27FC236}">
                <a16:creationId xmlns:a16="http://schemas.microsoft.com/office/drawing/2014/main" id="{904799B6-1A35-AF7B-4BE1-2F5634FAED13}"/>
              </a:ext>
            </a:extLst>
          </p:cNvPr>
          <p:cNvSpPr txBox="1"/>
          <p:nvPr/>
        </p:nvSpPr>
        <p:spPr>
          <a:xfrm>
            <a:off x="536657"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데이터 </a:t>
            </a:r>
            <a:r>
              <a:rPr lang="ko-KR" altLang="en-US" sz="5500" kern="0" spc="400" dirty="0" err="1">
                <a:solidFill>
                  <a:srgbClr val="353535"/>
                </a:solidFill>
                <a:latin typeface="나눔스퀘어_ac ExtraBold" panose="020B0600000101010101" pitchFamily="50" charset="-127"/>
                <a:ea typeface="나눔스퀘어_ac ExtraBold" panose="020B0600000101010101" pitchFamily="50" charset="-127"/>
              </a:rPr>
              <a:t>전처리</a:t>
            </a:r>
            <a:endParaRPr lang="en-US" dirty="0">
              <a:latin typeface="나눔스퀘어_ac ExtraBold" panose="020B0600000101010101" pitchFamily="50" charset="-127"/>
              <a:ea typeface="나눔스퀘어_ac ExtraBold" panose="020B0600000101010101" pitchFamily="50" charset="-127"/>
            </a:endParaRPr>
          </a:p>
        </p:txBody>
      </p:sp>
      <p:sp>
        <p:nvSpPr>
          <p:cNvPr id="7" name="TextBox 6">
            <a:extLst>
              <a:ext uri="{FF2B5EF4-FFF2-40B4-BE49-F238E27FC236}">
                <a16:creationId xmlns:a16="http://schemas.microsoft.com/office/drawing/2014/main" id="{BA09A55D-364D-1689-5C02-565AB8770DD6}"/>
              </a:ext>
            </a:extLst>
          </p:cNvPr>
          <p:cNvSpPr txBox="1"/>
          <p:nvPr/>
        </p:nvSpPr>
        <p:spPr>
          <a:xfrm>
            <a:off x="990600" y="3238500"/>
            <a:ext cx="9753600" cy="646331"/>
          </a:xfrm>
          <a:prstGeom prst="rect">
            <a:avLst/>
          </a:prstGeom>
          <a:noFill/>
        </p:spPr>
        <p:txBody>
          <a:bodyPr wrap="square" rtlCol="0">
            <a:spAutoFit/>
          </a:bodyPr>
          <a:lstStyle/>
          <a:p>
            <a:r>
              <a:rPr lang="en-US" altLang="ko-KR" sz="3600" dirty="0">
                <a:latin typeface="나눔스퀘어_ac Bold" panose="020B0600000101010101" pitchFamily="50" charset="-127"/>
                <a:ea typeface="나눔스퀘어_ac Bold" panose="020B0600000101010101" pitchFamily="50" charset="-127"/>
              </a:rPr>
              <a:t>1. Stay</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a:latin typeface="나눔스퀘어_ac Bold" panose="020B0600000101010101" pitchFamily="50" charset="-127"/>
                <a:ea typeface="나눔스퀘어_ac Bold" panose="020B0600000101010101" pitchFamily="50" charset="-127"/>
              </a:rPr>
              <a:t>Point</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a:latin typeface="나눔스퀘어_ac Bold" panose="020B0600000101010101" pitchFamily="50" charset="-127"/>
                <a:ea typeface="나눔스퀘어_ac Bold" panose="020B0600000101010101" pitchFamily="50" charset="-127"/>
              </a:rPr>
              <a:t>Detection</a:t>
            </a:r>
            <a:endParaRPr lang="ko-KR" altLang="en-US" sz="3600" dirty="0">
              <a:latin typeface="나눔스퀘어_ac Bold" panose="020B0600000101010101" pitchFamily="50" charset="-127"/>
              <a:ea typeface="나눔스퀘어_ac Bold" panose="020B0600000101010101" pitchFamily="50" charset="-127"/>
            </a:endParaRPr>
          </a:p>
        </p:txBody>
      </p:sp>
      <p:sp>
        <p:nvSpPr>
          <p:cNvPr id="11" name="TextBox 10">
            <a:extLst>
              <a:ext uri="{FF2B5EF4-FFF2-40B4-BE49-F238E27FC236}">
                <a16:creationId xmlns:a16="http://schemas.microsoft.com/office/drawing/2014/main" id="{758B1826-130E-00CB-8404-C2923C4F2CBA}"/>
              </a:ext>
            </a:extLst>
          </p:cNvPr>
          <p:cNvSpPr txBox="1"/>
          <p:nvPr/>
        </p:nvSpPr>
        <p:spPr>
          <a:xfrm>
            <a:off x="990600" y="4217003"/>
            <a:ext cx="8230100" cy="584775"/>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사용자가 </a:t>
            </a:r>
            <a:r>
              <a:rPr lang="en-US" altLang="ko-KR" sz="3200" dirty="0"/>
              <a:t>5</a:t>
            </a:r>
            <a:r>
              <a:rPr lang="ko-KR" altLang="en-US" sz="3200" dirty="0"/>
              <a:t>분 이상 머무른 </a:t>
            </a:r>
            <a:r>
              <a:rPr lang="en-US" altLang="ko-KR" sz="3200" dirty="0"/>
              <a:t>stay point </a:t>
            </a:r>
            <a:r>
              <a:rPr lang="ko-KR" altLang="en-US" sz="3200" dirty="0"/>
              <a:t>추출</a:t>
            </a:r>
          </a:p>
        </p:txBody>
      </p:sp>
      <p:pic>
        <p:nvPicPr>
          <p:cNvPr id="19" name="그림 18">
            <a:extLst>
              <a:ext uri="{FF2B5EF4-FFF2-40B4-BE49-F238E27FC236}">
                <a16:creationId xmlns:a16="http://schemas.microsoft.com/office/drawing/2014/main" id="{293E6DEC-2B5C-B5C9-161B-39384FD0F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00" y="5143500"/>
            <a:ext cx="8364655" cy="2988970"/>
          </a:xfrm>
          <a:prstGeom prst="rect">
            <a:avLst/>
          </a:prstGeom>
        </p:spPr>
      </p:pic>
      <p:sp>
        <p:nvSpPr>
          <p:cNvPr id="23" name="TextBox 22">
            <a:extLst>
              <a:ext uri="{FF2B5EF4-FFF2-40B4-BE49-F238E27FC236}">
                <a16:creationId xmlns:a16="http://schemas.microsoft.com/office/drawing/2014/main" id="{3549FFBD-0990-184F-E487-42715E72EF03}"/>
              </a:ext>
            </a:extLst>
          </p:cNvPr>
          <p:cNvSpPr txBox="1"/>
          <p:nvPr/>
        </p:nvSpPr>
        <p:spPr>
          <a:xfrm>
            <a:off x="9829800" y="3238500"/>
            <a:ext cx="9753600" cy="646331"/>
          </a:xfrm>
          <a:prstGeom prst="rect">
            <a:avLst/>
          </a:prstGeom>
          <a:noFill/>
        </p:spPr>
        <p:txBody>
          <a:bodyPr wrap="square" rtlCol="0">
            <a:spAutoFit/>
          </a:bodyPr>
          <a:lstStyle/>
          <a:p>
            <a:r>
              <a:rPr lang="en-US" altLang="ko-KR" sz="3600" dirty="0">
                <a:latin typeface="나눔스퀘어_ac Bold" panose="020B0600000101010101" pitchFamily="50" charset="-127"/>
                <a:ea typeface="나눔스퀘어_ac Bold" panose="020B0600000101010101" pitchFamily="50" charset="-127"/>
              </a:rPr>
              <a:t>2. Stay</a:t>
            </a:r>
            <a:r>
              <a:rPr lang="ko-KR" altLang="en-US" sz="3600" dirty="0">
                <a:latin typeface="나눔스퀘어_ac Bold" panose="020B0600000101010101" pitchFamily="50" charset="-127"/>
                <a:ea typeface="나눔스퀘어_ac Bold" panose="020B0600000101010101" pitchFamily="50" charset="-127"/>
              </a:rPr>
              <a:t> </a:t>
            </a:r>
            <a:r>
              <a:rPr lang="en-US" altLang="ko-KR" sz="3600" dirty="0">
                <a:latin typeface="나눔스퀘어_ac Bold" panose="020B0600000101010101" pitchFamily="50" charset="-127"/>
                <a:ea typeface="나눔스퀘어_ac Bold" panose="020B0600000101010101" pitchFamily="50" charset="-127"/>
              </a:rPr>
              <a:t>Point </a:t>
            </a:r>
            <a:r>
              <a:rPr lang="ko-KR" altLang="en-US" sz="3600" dirty="0">
                <a:latin typeface="나눔스퀘어_ac Bold" panose="020B0600000101010101" pitchFamily="50" charset="-127"/>
                <a:ea typeface="나눔스퀘어_ac Bold" panose="020B0600000101010101" pitchFamily="50" charset="-127"/>
              </a:rPr>
              <a:t>정보 추출</a:t>
            </a:r>
          </a:p>
        </p:txBody>
      </p:sp>
      <p:sp>
        <p:nvSpPr>
          <p:cNvPr id="24" name="TextBox 23">
            <a:extLst>
              <a:ext uri="{FF2B5EF4-FFF2-40B4-BE49-F238E27FC236}">
                <a16:creationId xmlns:a16="http://schemas.microsoft.com/office/drawing/2014/main" id="{5034949B-B2D2-1C07-F0D8-847B37794896}"/>
              </a:ext>
            </a:extLst>
          </p:cNvPr>
          <p:cNvSpPr txBox="1"/>
          <p:nvPr/>
        </p:nvSpPr>
        <p:spPr>
          <a:xfrm>
            <a:off x="9829800" y="4213193"/>
            <a:ext cx="8230100" cy="584775"/>
          </a:xfrm>
          <a:prstGeom prst="rect">
            <a:avLst/>
          </a:prstGeom>
          <a:noFill/>
        </p:spPr>
        <p:txBody>
          <a:bodyPr wrap="square" rtlCol="0">
            <a:spAutoFit/>
          </a:bodyPr>
          <a:lstStyle/>
          <a:p>
            <a:pPr marL="571500" indent="-571500">
              <a:buFont typeface="Arial" panose="020B0604020202020204" pitchFamily="34" charset="0"/>
              <a:buChar char="•"/>
            </a:pPr>
            <a:r>
              <a:rPr lang="en-US" altLang="ko-KR" sz="3200" dirty="0"/>
              <a:t>Google API</a:t>
            </a:r>
            <a:r>
              <a:rPr lang="ko-KR" altLang="en-US" sz="3200" dirty="0"/>
              <a:t>를 이용한 실제 장소 정보 추출</a:t>
            </a:r>
          </a:p>
        </p:txBody>
      </p:sp>
      <p:pic>
        <p:nvPicPr>
          <p:cNvPr id="8" name="그림 7" descr="텍스트이(가) 표시된 사진&#10;&#10;자동 생성된 설명">
            <a:extLst>
              <a:ext uri="{FF2B5EF4-FFF2-40B4-BE49-F238E27FC236}">
                <a16:creationId xmlns:a16="http://schemas.microsoft.com/office/drawing/2014/main" id="{4AEA340D-BC36-DCA2-1049-08B3BD8361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278" y="5210293"/>
            <a:ext cx="7410222" cy="2322732"/>
          </a:xfrm>
          <a:prstGeom prst="rect">
            <a:avLst/>
          </a:prstGeom>
        </p:spPr>
      </p:pic>
      <p:pic>
        <p:nvPicPr>
          <p:cNvPr id="26" name="그림 25">
            <a:extLst>
              <a:ext uri="{FF2B5EF4-FFF2-40B4-BE49-F238E27FC236}">
                <a16:creationId xmlns:a16="http://schemas.microsoft.com/office/drawing/2014/main" id="{A0C9C6A0-6F70-3AF8-60AD-ADCCD7D96B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022288" y="7335187"/>
            <a:ext cx="4250212" cy="1575466"/>
          </a:xfrm>
          <a:prstGeom prst="rect">
            <a:avLst/>
          </a:prstGeom>
        </p:spPr>
      </p:pic>
      <p:sp>
        <p:nvSpPr>
          <p:cNvPr id="3" name="TextBox 2">
            <a:extLst>
              <a:ext uri="{FF2B5EF4-FFF2-40B4-BE49-F238E27FC236}">
                <a16:creationId xmlns:a16="http://schemas.microsoft.com/office/drawing/2014/main" id="{1907B196-3FA7-04A2-6171-2750A3E8C612}"/>
              </a:ext>
            </a:extLst>
          </p:cNvPr>
          <p:cNvSpPr txBox="1"/>
          <p:nvPr/>
        </p:nvSpPr>
        <p:spPr>
          <a:xfrm>
            <a:off x="990600" y="8203168"/>
            <a:ext cx="1560060" cy="307777"/>
          </a:xfrm>
          <a:prstGeom prst="rect">
            <a:avLst/>
          </a:prstGeom>
          <a:noFill/>
        </p:spPr>
        <p:txBody>
          <a:bodyPr wrap="square" rtlCol="0">
            <a:spAutoFit/>
          </a:bodyPr>
          <a:lstStyle/>
          <a:p>
            <a:r>
              <a:rPr lang="en-US" altLang="ko-KR" sz="1400" dirty="0"/>
              <a:t>Ref.</a:t>
            </a:r>
            <a:r>
              <a:rPr lang="ko-KR" altLang="en-US" sz="1400" dirty="0"/>
              <a:t> </a:t>
            </a:r>
            <a:r>
              <a:rPr lang="en-US" altLang="ko-KR" sz="1400" dirty="0"/>
              <a:t>[1]</a:t>
            </a:r>
            <a:endParaRPr lang="ko-KR" altLang="en-US" sz="1400" dirty="0"/>
          </a:p>
        </p:txBody>
      </p:sp>
    </p:spTree>
    <p:extLst>
      <p:ext uri="{BB962C8B-B14F-4D97-AF65-F5344CB8AC3E}">
        <p14:creationId xmlns:p14="http://schemas.microsoft.com/office/powerpoint/2010/main" val="396054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3"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4"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4"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kern="0" spc="100" dirty="0">
                <a:solidFill>
                  <a:srgbClr val="353535"/>
                </a:solidFill>
                <a:latin typeface="G마켓 산스 TTF Medium" panose="02000000000000000000" pitchFamily="2" charset="-127"/>
                <a:ea typeface="G마켓 산스 TTF Medium" panose="02000000000000000000" pitchFamily="2" charset="-127"/>
              </a:rPr>
              <a:t>데이터와 데이터 </a:t>
            </a:r>
            <a:r>
              <a:rPr lang="ko-KR" altLang="en-US" sz="2100" kern="0" spc="100" dirty="0" err="1">
                <a:solidFill>
                  <a:srgbClr val="353535"/>
                </a:solidFill>
                <a:latin typeface="G마켓 산스 TTF Medium" panose="02000000000000000000" pitchFamily="2" charset="-127"/>
                <a:ea typeface="G마켓 산스 TTF Medium" panose="02000000000000000000" pitchFamily="2" charset="-127"/>
              </a:rPr>
              <a:t>전처리</a:t>
            </a:r>
            <a:endParaRPr lang="en-US"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88553832-F85F-F21F-F2F4-128E335E7192}"/>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58702035-B9D9-E221-8F0E-54EE7913F28C}"/>
                </a:ext>
              </a:extLst>
            </p:cNvPr>
            <p:cNvPicPr>
              <a:picLocks noChangeAspect="1"/>
            </p:cNvPicPr>
            <p:nvPr/>
          </p:nvPicPr>
          <p:blipFill>
            <a:blip r:embed="rId5"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52528105-585A-8028-2281-C155AF516B21}"/>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6B49C0B4-91C0-2366-7C31-90D37FC9EDCD}"/>
              </a:ext>
            </a:extLst>
          </p:cNvPr>
          <p:cNvSpPr>
            <a:spLocks noGrp="1"/>
          </p:cNvSpPr>
          <p:nvPr>
            <p:ph type="sldNum" sz="quarter" idx="12"/>
          </p:nvPr>
        </p:nvSpPr>
        <p:spPr/>
        <p:txBody>
          <a:bodyPr/>
          <a:lstStyle/>
          <a:p>
            <a:fld id="{B1393E5F-521B-4CAD-9D3A-AE923D912DCE}" type="slidenum">
              <a:rPr lang="en-US" smtClean="0"/>
              <a:t>8</a:t>
            </a:fld>
            <a:endParaRPr lang="en-US"/>
          </a:p>
        </p:txBody>
      </p:sp>
      <p:sp>
        <p:nvSpPr>
          <p:cNvPr id="20" name="Object 2">
            <a:extLst>
              <a:ext uri="{FF2B5EF4-FFF2-40B4-BE49-F238E27FC236}">
                <a16:creationId xmlns:a16="http://schemas.microsoft.com/office/drawing/2014/main" id="{904799B6-1A35-AF7B-4BE1-2F5634FAED13}"/>
              </a:ext>
            </a:extLst>
          </p:cNvPr>
          <p:cNvSpPr txBox="1"/>
          <p:nvPr/>
        </p:nvSpPr>
        <p:spPr>
          <a:xfrm>
            <a:off x="536657"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데이터 </a:t>
            </a:r>
            <a:r>
              <a:rPr lang="ko-KR" altLang="en-US" sz="5500" kern="0" spc="400" dirty="0" err="1">
                <a:solidFill>
                  <a:srgbClr val="353535"/>
                </a:solidFill>
                <a:latin typeface="나눔스퀘어_ac ExtraBold" panose="020B0600000101010101" pitchFamily="50" charset="-127"/>
                <a:ea typeface="나눔스퀘어_ac ExtraBold" panose="020B0600000101010101" pitchFamily="50" charset="-127"/>
              </a:rPr>
              <a:t>전처리</a:t>
            </a:r>
            <a:endParaRPr lang="en-US" dirty="0">
              <a:latin typeface="나눔스퀘어_ac ExtraBold" panose="020B0600000101010101" pitchFamily="50" charset="-127"/>
              <a:ea typeface="나눔스퀘어_ac ExtraBold" panose="020B0600000101010101" pitchFamily="50" charset="-127"/>
            </a:endParaRPr>
          </a:p>
        </p:txBody>
      </p:sp>
      <p:sp>
        <p:nvSpPr>
          <p:cNvPr id="7" name="TextBox 6">
            <a:extLst>
              <a:ext uri="{FF2B5EF4-FFF2-40B4-BE49-F238E27FC236}">
                <a16:creationId xmlns:a16="http://schemas.microsoft.com/office/drawing/2014/main" id="{BA09A55D-364D-1689-5C02-565AB8770DD6}"/>
              </a:ext>
            </a:extLst>
          </p:cNvPr>
          <p:cNvSpPr txBox="1"/>
          <p:nvPr/>
        </p:nvSpPr>
        <p:spPr>
          <a:xfrm>
            <a:off x="990600" y="3238500"/>
            <a:ext cx="9753600" cy="646331"/>
          </a:xfrm>
          <a:prstGeom prst="rect">
            <a:avLst/>
          </a:prstGeom>
          <a:noFill/>
        </p:spPr>
        <p:txBody>
          <a:bodyPr wrap="square" rtlCol="0">
            <a:spAutoFit/>
          </a:bodyPr>
          <a:lstStyle/>
          <a:p>
            <a:r>
              <a:rPr lang="en-US" altLang="ko-KR" sz="3600" dirty="0">
                <a:latin typeface="나눔스퀘어_ac Bold" panose="020B0600000101010101" pitchFamily="50" charset="-127"/>
                <a:ea typeface="나눔스퀘어_ac Bold" panose="020B0600000101010101" pitchFamily="50" charset="-127"/>
              </a:rPr>
              <a:t>3. </a:t>
            </a:r>
            <a:r>
              <a:rPr lang="ko-KR" altLang="en-US" sz="3600" dirty="0">
                <a:latin typeface="나눔스퀘어_ac Bold" panose="020B0600000101010101" pitchFamily="50" charset="-127"/>
                <a:ea typeface="나눔스퀘어_ac Bold" panose="020B0600000101010101" pitchFamily="50" charset="-127"/>
              </a:rPr>
              <a:t>문자열 시퀀스로 변환</a:t>
            </a:r>
          </a:p>
        </p:txBody>
      </p:sp>
      <p:sp>
        <p:nvSpPr>
          <p:cNvPr id="11" name="TextBox 10">
            <a:extLst>
              <a:ext uri="{FF2B5EF4-FFF2-40B4-BE49-F238E27FC236}">
                <a16:creationId xmlns:a16="http://schemas.microsoft.com/office/drawing/2014/main" id="{758B1826-130E-00CB-8404-C2923C4F2CBA}"/>
              </a:ext>
            </a:extLst>
          </p:cNvPr>
          <p:cNvSpPr txBox="1"/>
          <p:nvPr/>
        </p:nvSpPr>
        <p:spPr>
          <a:xfrm>
            <a:off x="990600" y="4217003"/>
            <a:ext cx="8230100" cy="2369880"/>
          </a:xfrm>
          <a:prstGeom prst="rect">
            <a:avLst/>
          </a:prstGeom>
          <a:noFill/>
        </p:spPr>
        <p:txBody>
          <a:bodyPr wrap="square" rtlCol="0">
            <a:spAutoFit/>
          </a:bodyPr>
          <a:lstStyle/>
          <a:p>
            <a:pPr marL="571500" indent="-571500">
              <a:buFont typeface="Arial" panose="020B0604020202020204" pitchFamily="34" charset="0"/>
              <a:buChar char="•"/>
            </a:pPr>
            <a:r>
              <a:rPr lang="ko-KR" altLang="en-US" sz="3200" dirty="0"/>
              <a:t>각 장소에 고유 </a:t>
            </a:r>
            <a:r>
              <a:rPr lang="en-US" altLang="ko-KR" sz="3200" dirty="0"/>
              <a:t>ID</a:t>
            </a:r>
            <a:r>
              <a:rPr lang="ko-KR" altLang="en-US" sz="3200" dirty="0"/>
              <a:t> 부여</a:t>
            </a:r>
            <a:endParaRPr lang="en-US" altLang="ko-KR" sz="3200" dirty="0"/>
          </a:p>
          <a:p>
            <a:pPr marL="571500" indent="-571500">
              <a:buFont typeface="Arial" panose="020B0604020202020204" pitchFamily="34" charset="0"/>
              <a:buChar char="•"/>
            </a:pPr>
            <a:r>
              <a:rPr lang="ko-KR" altLang="en-US" sz="3200" dirty="0"/>
              <a:t>장소 간 이동은 </a:t>
            </a:r>
            <a:r>
              <a:rPr lang="en-US" altLang="ko-KR" sz="3200" dirty="0"/>
              <a:t>“-”</a:t>
            </a:r>
            <a:r>
              <a:rPr lang="ko-KR" altLang="en-US" sz="3200" dirty="0"/>
              <a:t>로 표기</a:t>
            </a:r>
            <a:endParaRPr lang="en-US" altLang="ko-KR" sz="3200" dirty="0"/>
          </a:p>
          <a:p>
            <a:pPr marL="571500" indent="-571500">
              <a:buFont typeface="Arial" panose="020B0604020202020204" pitchFamily="34" charset="0"/>
              <a:buChar char="•"/>
            </a:pPr>
            <a:r>
              <a:rPr lang="ko-KR" altLang="en-US" sz="3200" dirty="0"/>
              <a:t>시퀀스 예시</a:t>
            </a:r>
            <a:endParaRPr lang="en-US" altLang="ko-KR" sz="3200" dirty="0"/>
          </a:p>
          <a:p>
            <a:endParaRPr lang="en-US" altLang="ko-KR" sz="2000" dirty="0"/>
          </a:p>
          <a:p>
            <a:endParaRPr lang="en-US" altLang="ko-KR" sz="3200" dirty="0"/>
          </a:p>
        </p:txBody>
      </p:sp>
      <p:sp>
        <p:nvSpPr>
          <p:cNvPr id="12" name="TextBox 11">
            <a:extLst>
              <a:ext uri="{FF2B5EF4-FFF2-40B4-BE49-F238E27FC236}">
                <a16:creationId xmlns:a16="http://schemas.microsoft.com/office/drawing/2014/main" id="{36AB3448-29B9-BB9B-B730-0FB4BB394077}"/>
              </a:ext>
            </a:extLst>
          </p:cNvPr>
          <p:cNvSpPr txBox="1"/>
          <p:nvPr/>
        </p:nvSpPr>
        <p:spPr>
          <a:xfrm>
            <a:off x="1524000" y="5938017"/>
            <a:ext cx="9482846" cy="3477875"/>
          </a:xfrm>
          <a:prstGeom prst="rect">
            <a:avLst/>
          </a:prstGeom>
          <a:noFill/>
          <a:ln w="38100">
            <a:noFill/>
          </a:ln>
        </p:spPr>
        <p:txBody>
          <a:bodyPr wrap="square" rtlCol="0">
            <a:spAutoFit/>
          </a:bodyPr>
          <a:lstStyle/>
          <a:p>
            <a:r>
              <a:rPr lang="en-US" altLang="ko-KR" sz="2000" dirty="0">
                <a:latin typeface="나눔스퀘어_ac Bold" panose="020B0600000101010101" pitchFamily="50" charset="-127"/>
                <a:ea typeface="나눔스퀘어_ac Bold" panose="020B0600000101010101" pitchFamily="50" charset="-127"/>
              </a:rPr>
              <a:t>Sx0009Sx0009Sx0009Sx0009Sx0009Sx0009Sx0236----Rx0013Rx0013Rx0013Rx0013Rx0013Rx0013Bs0002------Ta0008Ta0008Rx0014Rx0014Rx0015Rx0015Rx0015Rx0015Rx0015Rx0015Rx0015Rx0015Rx0015Rx0015Rx0015Rx0015Rx0015Rx0015Rx0015Rx0015Rx0015Rx0015Rx0015Rx0015Rx0015Rx0015--Rx0016Rx0016Rx0016Rx0016Rx0017Rx0017Rx0017----Rx0302Sx0011Sx0011Sx0011Sx0011Sx0011Sx0011Sx0011Sx0011Sx0011Sx0011Sx0011Sx0011Sx0011Sx0011Sx0011Sx0011Ux0047Ux0047Ux0047Ux0047Ux0047Ux0047Ux0047Ux0047Ux0047Ux0047Ux0047Ux0047Ux0047Ux0047Ux0047--Rx0018Rx0014Rx0303Ta0009--Qx0001Qx0001Sx0238--Rx0019Rx0019--------------------Kx0002----------</a:t>
            </a:r>
            <a:endParaRPr lang="ko-KR" altLang="en-US" sz="2000" dirty="0">
              <a:latin typeface="나눔스퀘어_ac Bold" panose="020B0600000101010101" pitchFamily="50" charset="-127"/>
              <a:ea typeface="나눔스퀘어_ac Bold" panose="020B0600000101010101" pitchFamily="50" charset="-127"/>
            </a:endParaRPr>
          </a:p>
        </p:txBody>
      </p:sp>
      <p:sp>
        <p:nvSpPr>
          <p:cNvPr id="28" name="TextBox 27">
            <a:extLst>
              <a:ext uri="{FF2B5EF4-FFF2-40B4-BE49-F238E27FC236}">
                <a16:creationId xmlns:a16="http://schemas.microsoft.com/office/drawing/2014/main" id="{A630CA83-3A0A-2DED-26AD-E18BE3C0CE3A}"/>
              </a:ext>
            </a:extLst>
          </p:cNvPr>
          <p:cNvSpPr txBox="1"/>
          <p:nvPr/>
        </p:nvSpPr>
        <p:spPr>
          <a:xfrm>
            <a:off x="7807337" y="2337960"/>
            <a:ext cx="3318754" cy="2893100"/>
          </a:xfrm>
          <a:prstGeom prst="rect">
            <a:avLst/>
          </a:prstGeom>
          <a:noFill/>
          <a:ln w="38100">
            <a:solidFill>
              <a:schemeClr val="tx1"/>
            </a:solidFill>
          </a:ln>
        </p:spPr>
        <p:txBody>
          <a:bodyPr wrap="square" rtlCol="0">
            <a:spAutoFit/>
          </a:bodyPr>
          <a:lstStyle/>
          <a:p>
            <a:r>
              <a:rPr lang="en-US" altLang="ko-KR" sz="1600" dirty="0">
                <a:latin typeface="나눔스퀘어_ac ExtraBold" panose="020B0600000101010101" pitchFamily="50" charset="-127"/>
                <a:ea typeface="나눔스퀘어_ac ExtraBold" panose="020B0600000101010101" pitchFamily="50" charset="-127"/>
              </a:rPr>
              <a:t>User Id </a:t>
            </a:r>
            <a:r>
              <a:rPr lang="en-US" altLang="ko-KR" sz="1600" dirty="0">
                <a:latin typeface="나눔스퀘어_ac Bold" panose="020B0600000101010101" pitchFamily="50" charset="-127"/>
                <a:ea typeface="나눔스퀘어_ac Bold" panose="020B0600000101010101" pitchFamily="50" charset="-127"/>
              </a:rPr>
              <a:t>: 0</a:t>
            </a:r>
          </a:p>
          <a:p>
            <a:r>
              <a:rPr lang="en-US" altLang="ko-KR" sz="1600" dirty="0" err="1">
                <a:latin typeface="나눔스퀘어_ac ExtraBold" panose="020B0600000101010101" pitchFamily="50" charset="-127"/>
                <a:ea typeface="나눔스퀘어_ac ExtraBold" panose="020B0600000101010101" pitchFamily="50" charset="-127"/>
              </a:rPr>
              <a:t>Trj</a:t>
            </a:r>
            <a:r>
              <a:rPr lang="en-US" altLang="ko-KR" sz="1600" dirty="0">
                <a:latin typeface="나눔스퀘어_ac ExtraBold" panose="020B0600000101010101" pitchFamily="50" charset="-127"/>
                <a:ea typeface="나눔스퀘어_ac ExtraBold" panose="020B0600000101010101" pitchFamily="50" charset="-127"/>
              </a:rPr>
              <a:t> Id </a:t>
            </a:r>
            <a:r>
              <a:rPr lang="en-US" altLang="ko-KR" sz="1600" dirty="0">
                <a:latin typeface="나눔스퀘어_ac Bold" panose="020B0600000101010101" pitchFamily="50" charset="-127"/>
                <a:ea typeface="나눔스퀘어_ac Bold" panose="020B0600000101010101" pitchFamily="50" charset="-127"/>
              </a:rPr>
              <a:t>: 20090405051938</a:t>
            </a:r>
          </a:p>
          <a:p>
            <a:r>
              <a:rPr lang="en-US" altLang="ko-KR" sz="1600" dirty="0">
                <a:latin typeface="나눔스퀘어_ac ExtraBold" panose="020B0600000101010101" pitchFamily="50" charset="-127"/>
                <a:ea typeface="나눔스퀘어_ac ExtraBold" panose="020B0600000101010101" pitchFamily="50" charset="-127"/>
              </a:rPr>
              <a:t>Time</a:t>
            </a:r>
            <a:r>
              <a:rPr lang="en-US" altLang="ko-KR" sz="1600" dirty="0">
                <a:latin typeface="나눔스퀘어_ac Bold" panose="020B0600000101010101" pitchFamily="50" charset="-127"/>
                <a:ea typeface="나눔스퀘어_ac Bold" panose="020B0600000101010101" pitchFamily="50" charset="-127"/>
              </a:rPr>
              <a:t> : 0 days 08:38:00</a:t>
            </a:r>
          </a:p>
          <a:p>
            <a:r>
              <a:rPr lang="en-US" altLang="ko-KR" sz="1600" dirty="0">
                <a:latin typeface="나눔스퀘어_ac ExtraBold" panose="020B0600000101010101" pitchFamily="50" charset="-127"/>
                <a:ea typeface="나눔스퀘어_ac ExtraBold" panose="020B0600000101010101" pitchFamily="50" charset="-127"/>
              </a:rPr>
              <a:t>Types</a:t>
            </a:r>
            <a:r>
              <a:rPr lang="en-US" altLang="ko-KR" sz="1600" dirty="0">
                <a:latin typeface="나눔스퀘어_ac Bold" panose="020B0600000101010101" pitchFamily="50" charset="-127"/>
                <a:ea typeface="나눔스퀘어_ac Bold" panose="020B0600000101010101" pitchFamily="50" charset="-127"/>
              </a:rPr>
              <a:t>:</a:t>
            </a:r>
          </a:p>
          <a:p>
            <a:r>
              <a:rPr lang="en-US" altLang="ko-KR" sz="1600" dirty="0" err="1">
                <a:latin typeface="나눔스퀘어_ac Bold" panose="020B0600000101010101" pitchFamily="50" charset="-127"/>
                <a:ea typeface="나눔스퀘어_ac Bold" panose="020B0600000101010101" pitchFamily="50" charset="-127"/>
              </a:rPr>
              <a:t>Ux</a:t>
            </a:r>
            <a:r>
              <a:rPr lang="ko-KR" altLang="en-US" sz="1600" dirty="0">
                <a:latin typeface="나눔스퀘어_ac Bold" panose="020B0600000101010101" pitchFamily="50" charset="-127"/>
                <a:ea typeface="나눔스퀘어_ac Bold" panose="020B0600000101010101" pitchFamily="50" charset="-127"/>
              </a:rPr>
              <a:t> </a:t>
            </a:r>
            <a:r>
              <a:rPr lang="en-US" altLang="ko-KR" sz="1600" dirty="0">
                <a:latin typeface="나눔스퀘어_ac Bold" panose="020B0600000101010101" pitchFamily="50" charset="-127"/>
                <a:ea typeface="나눔스퀘어_ac Bold" panose="020B0600000101010101" pitchFamily="50" charset="-127"/>
              </a:rPr>
              <a:t>- University</a:t>
            </a:r>
          </a:p>
          <a:p>
            <a:r>
              <a:rPr lang="en-US" altLang="ko-KR" sz="1600" dirty="0">
                <a:latin typeface="나눔스퀘어_ac Bold" panose="020B0600000101010101" pitchFamily="50" charset="-127"/>
                <a:ea typeface="나눔스퀘어_ac Bold" panose="020B0600000101010101" pitchFamily="50" charset="-127"/>
              </a:rPr>
              <a:t>Rx - Restaurant</a:t>
            </a:r>
          </a:p>
          <a:p>
            <a:r>
              <a:rPr lang="en-US" altLang="ko-KR" sz="1600" dirty="0" err="1">
                <a:latin typeface="나눔스퀘어_ac Bold" panose="020B0600000101010101" pitchFamily="50" charset="-127"/>
                <a:ea typeface="나눔스퀘어_ac Bold" panose="020B0600000101010101" pitchFamily="50" charset="-127"/>
              </a:rPr>
              <a:t>Sx</a:t>
            </a:r>
            <a:r>
              <a:rPr lang="en-US" altLang="ko-KR" sz="1600" dirty="0">
                <a:latin typeface="나눔스퀘어_ac Bold" panose="020B0600000101010101" pitchFamily="50" charset="-127"/>
                <a:ea typeface="나눔스퀘어_ac Bold" panose="020B0600000101010101" pitchFamily="50" charset="-127"/>
              </a:rPr>
              <a:t> – Store</a:t>
            </a:r>
          </a:p>
          <a:p>
            <a:r>
              <a:rPr lang="en-US" altLang="ko-KR" sz="1600" dirty="0">
                <a:latin typeface="나눔스퀘어_ac Bold" panose="020B0600000101010101" pitchFamily="50" charset="-127"/>
                <a:ea typeface="나눔스퀘어_ac Bold" panose="020B0600000101010101" pitchFamily="50" charset="-127"/>
              </a:rPr>
              <a:t>Bs – Bus Station</a:t>
            </a:r>
          </a:p>
          <a:p>
            <a:r>
              <a:rPr lang="en-US" altLang="ko-KR" sz="1600" dirty="0">
                <a:latin typeface="나눔스퀘어_ac Bold" panose="020B0600000101010101" pitchFamily="50" charset="-127"/>
                <a:ea typeface="나눔스퀘어_ac Bold" panose="020B0600000101010101" pitchFamily="50" charset="-127"/>
              </a:rPr>
              <a:t>Ta – Tourist Attraction</a:t>
            </a:r>
          </a:p>
          <a:p>
            <a:r>
              <a:rPr lang="en-US" altLang="ko-KR" sz="1600" dirty="0" err="1">
                <a:latin typeface="나눔스퀘어_ac Bold" panose="020B0600000101010101" pitchFamily="50" charset="-127"/>
                <a:ea typeface="나눔스퀘어_ac Bold" panose="020B0600000101010101" pitchFamily="50" charset="-127"/>
              </a:rPr>
              <a:t>Qx</a:t>
            </a:r>
            <a:r>
              <a:rPr lang="en-US" altLang="ko-KR" sz="1600" dirty="0">
                <a:latin typeface="나눔스퀘어_ac Bold" panose="020B0600000101010101" pitchFamily="50" charset="-127"/>
                <a:ea typeface="나눔스퀘어_ac Bold" panose="020B0600000101010101" pitchFamily="50" charset="-127"/>
              </a:rPr>
              <a:t> – Bar</a:t>
            </a:r>
          </a:p>
          <a:p>
            <a:r>
              <a:rPr lang="en-US" altLang="ko-KR" sz="1600" dirty="0">
                <a:latin typeface="나눔스퀘어_ac Bold" panose="020B0600000101010101" pitchFamily="50" charset="-127"/>
                <a:ea typeface="나눔스퀘어_ac Bold" panose="020B0600000101010101" pitchFamily="50" charset="-127"/>
              </a:rPr>
              <a:t>Kx - Park</a:t>
            </a:r>
            <a:endParaRPr lang="ko-KR" altLang="en-US" sz="1600" dirty="0">
              <a:latin typeface="나눔스퀘어_ac Bold" panose="020B0600000101010101" pitchFamily="50" charset="-127"/>
              <a:ea typeface="나눔스퀘어_ac Bold" panose="020B0600000101010101" pitchFamily="50" charset="-127"/>
            </a:endParaRPr>
          </a:p>
        </p:txBody>
      </p:sp>
      <p:pic>
        <p:nvPicPr>
          <p:cNvPr id="22" name="그림 21" descr="지도이(가) 표시된 사진&#10;&#10;자동 생성된 설명">
            <a:extLst>
              <a:ext uri="{FF2B5EF4-FFF2-40B4-BE49-F238E27FC236}">
                <a16:creationId xmlns:a16="http://schemas.microsoft.com/office/drawing/2014/main" id="{64F2C898-B2D5-5076-F341-E71F07F27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8257" y="2311980"/>
            <a:ext cx="6675120" cy="6717720"/>
          </a:xfrm>
          <a:prstGeom prst="rect">
            <a:avLst/>
          </a:prstGeom>
        </p:spPr>
      </p:pic>
    </p:spTree>
    <p:extLst>
      <p:ext uri="{BB962C8B-B14F-4D97-AF65-F5344CB8AC3E}">
        <p14:creationId xmlns:p14="http://schemas.microsoft.com/office/powerpoint/2010/main" val="310409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Object 4"/>
          <p:cNvSpPr txBox="1"/>
          <p:nvPr/>
        </p:nvSpPr>
        <p:spPr>
          <a:xfrm>
            <a:off x="1375714" y="538521"/>
            <a:ext cx="3641170" cy="415498"/>
          </a:xfrm>
          <a:prstGeom prst="rect">
            <a:avLst/>
          </a:prstGeom>
          <a:noFill/>
        </p:spPr>
        <p:txBody>
          <a:bodyPr wrap="square" rtlCol="0" anchor="ctr">
            <a:spAutoFit/>
          </a:bodyPr>
          <a:lstStyle/>
          <a:p>
            <a:r>
              <a:rPr lang="ko-KR" altLang="en-US" sz="2100" dirty="0">
                <a:solidFill>
                  <a:srgbClr val="353535"/>
                </a:solidFill>
                <a:latin typeface="G마켓 산스 TTF Medium" panose="02000000000000000000" pitchFamily="2" charset="-127"/>
                <a:ea typeface="G마켓 산스 TTF Medium" panose="02000000000000000000" pitchFamily="2" charset="-127"/>
                <a:cs typeface="S-Core Dream 4 Regular" pitchFamily="34" charset="0"/>
              </a:rPr>
              <a:t>제안 방법</a:t>
            </a:r>
            <a:endParaRPr lang="en-US" dirty="0">
              <a:latin typeface="G마켓 산스 TTF Medium" panose="02000000000000000000" pitchFamily="2" charset="-127"/>
              <a:ea typeface="G마켓 산스 TTF Medium" panose="02000000000000000000" pitchFamily="2" charset="-127"/>
            </a:endParaRPr>
          </a:p>
        </p:txBody>
      </p:sp>
      <p:grpSp>
        <p:nvGrpSpPr>
          <p:cNvPr id="1002" name="그룹 1002"/>
          <p:cNvGrpSpPr/>
          <p:nvPr/>
        </p:nvGrpSpPr>
        <p:grpSpPr>
          <a:xfrm>
            <a:off x="423335" y="1087061"/>
            <a:ext cx="17429624" cy="105873"/>
            <a:chOff x="423335" y="1087061"/>
            <a:chExt cx="17429624" cy="105873"/>
          </a:xfrm>
        </p:grpSpPr>
        <p:pic>
          <p:nvPicPr>
            <p:cNvPr id="10" name="Object 9"/>
            <p:cNvPicPr>
              <a:picLocks noChangeAspect="1"/>
            </p:cNvPicPr>
            <p:nvPr/>
          </p:nvPicPr>
          <p:blipFill>
            <a:blip r:embed="rId2" cstate="print"/>
            <a:stretch>
              <a:fillRect/>
            </a:stretch>
          </p:blipFill>
          <p:spPr>
            <a:xfrm>
              <a:off x="423335" y="1087061"/>
              <a:ext cx="17429624" cy="105873"/>
            </a:xfrm>
            <a:prstGeom prst="rect">
              <a:avLst/>
            </a:prstGeom>
          </p:spPr>
        </p:pic>
      </p:grpSp>
      <p:grpSp>
        <p:nvGrpSpPr>
          <p:cNvPr id="1003" name="그룹 1003"/>
          <p:cNvGrpSpPr/>
          <p:nvPr/>
        </p:nvGrpSpPr>
        <p:grpSpPr>
          <a:xfrm>
            <a:off x="3734966" y="759162"/>
            <a:ext cx="671816" cy="105873"/>
            <a:chOff x="3734966" y="759162"/>
            <a:chExt cx="671816" cy="105873"/>
          </a:xfrm>
        </p:grpSpPr>
        <p:pic>
          <p:nvPicPr>
            <p:cNvPr id="13" name="Object 12"/>
            <p:cNvPicPr>
              <a:picLocks noChangeAspect="1"/>
            </p:cNvPicPr>
            <p:nvPr/>
          </p:nvPicPr>
          <p:blipFill>
            <a:blip r:embed="rId3" cstate="print"/>
            <a:stretch>
              <a:fillRect/>
            </a:stretch>
          </p:blipFill>
          <p:spPr>
            <a:xfrm rot="-16200000">
              <a:off x="3734966" y="759162"/>
              <a:ext cx="671816" cy="105873"/>
            </a:xfrm>
            <a:prstGeom prst="rect">
              <a:avLst/>
            </a:prstGeom>
          </p:spPr>
        </p:pic>
      </p:grpSp>
      <p:grpSp>
        <p:nvGrpSpPr>
          <p:cNvPr id="1004" name="그룹 1004"/>
          <p:cNvGrpSpPr/>
          <p:nvPr/>
        </p:nvGrpSpPr>
        <p:grpSpPr>
          <a:xfrm>
            <a:off x="14359909" y="759162"/>
            <a:ext cx="671816" cy="105873"/>
            <a:chOff x="14359909" y="759162"/>
            <a:chExt cx="671816" cy="105873"/>
          </a:xfrm>
        </p:grpSpPr>
        <p:pic>
          <p:nvPicPr>
            <p:cNvPr id="16" name="Object 15"/>
            <p:cNvPicPr>
              <a:picLocks noChangeAspect="1"/>
            </p:cNvPicPr>
            <p:nvPr/>
          </p:nvPicPr>
          <p:blipFill>
            <a:blip r:embed="rId3" cstate="print"/>
            <a:stretch>
              <a:fillRect/>
            </a:stretch>
          </p:blipFill>
          <p:spPr>
            <a:xfrm rot="-16200000">
              <a:off x="14359909" y="759162"/>
              <a:ext cx="671816" cy="105873"/>
            </a:xfrm>
            <a:prstGeom prst="rect">
              <a:avLst/>
            </a:prstGeom>
          </p:spPr>
        </p:pic>
      </p:grpSp>
      <p:sp>
        <p:nvSpPr>
          <p:cNvPr id="18" name="Object 18"/>
          <p:cNvSpPr txBox="1"/>
          <p:nvPr/>
        </p:nvSpPr>
        <p:spPr>
          <a:xfrm>
            <a:off x="6442524" y="538236"/>
            <a:ext cx="5385714" cy="415498"/>
          </a:xfrm>
          <a:prstGeom prst="rect">
            <a:avLst/>
          </a:prstGeom>
          <a:noFill/>
        </p:spPr>
        <p:txBody>
          <a:bodyPr wrap="square" rtlCol="0" anchor="ctr">
            <a:spAutoFit/>
          </a:bodyPr>
          <a:lstStyle/>
          <a:p>
            <a:pPr algn="ctr"/>
            <a:r>
              <a:rPr lang="ko-KR" altLang="en-US" sz="2100" dirty="0">
                <a:latin typeface="G마켓 산스 TTF Medium" panose="02000000000000000000" pitchFamily="2" charset="-127"/>
                <a:ea typeface="G마켓 산스 TTF Medium" panose="02000000000000000000" pitchFamily="2" charset="-127"/>
              </a:rPr>
              <a:t>클러스터링</a:t>
            </a:r>
            <a:endParaRPr lang="en-US" sz="2100" dirty="0">
              <a:latin typeface="G마켓 산스 TTF Medium" panose="02000000000000000000" pitchFamily="2" charset="-127"/>
              <a:ea typeface="G마켓 산스 TTF Medium" panose="02000000000000000000" pitchFamily="2" charset="-127"/>
            </a:endParaRPr>
          </a:p>
        </p:txBody>
      </p:sp>
      <p:grpSp>
        <p:nvGrpSpPr>
          <p:cNvPr id="14" name="그룹 1001">
            <a:extLst>
              <a:ext uri="{FF2B5EF4-FFF2-40B4-BE49-F238E27FC236}">
                <a16:creationId xmlns:a16="http://schemas.microsoft.com/office/drawing/2014/main" id="{AAB709A0-A6A4-5786-ACC0-CF37BE8ADE2B}"/>
              </a:ext>
            </a:extLst>
          </p:cNvPr>
          <p:cNvGrpSpPr/>
          <p:nvPr/>
        </p:nvGrpSpPr>
        <p:grpSpPr>
          <a:xfrm>
            <a:off x="561691" y="495919"/>
            <a:ext cx="523289" cy="488701"/>
            <a:chOff x="561691" y="495919"/>
            <a:chExt cx="523289" cy="488701"/>
          </a:xfrm>
        </p:grpSpPr>
        <p:pic>
          <p:nvPicPr>
            <p:cNvPr id="15" name="Object 5">
              <a:extLst>
                <a:ext uri="{FF2B5EF4-FFF2-40B4-BE49-F238E27FC236}">
                  <a16:creationId xmlns:a16="http://schemas.microsoft.com/office/drawing/2014/main" id="{C6333751-8B70-8E1D-D862-E8419B26C65E}"/>
                </a:ext>
              </a:extLst>
            </p:cNvPr>
            <p:cNvPicPr>
              <a:picLocks noChangeAspect="1"/>
            </p:cNvPicPr>
            <p:nvPr/>
          </p:nvPicPr>
          <p:blipFill>
            <a:blip r:embed="rId4" cstate="print"/>
            <a:stretch>
              <a:fillRect/>
            </a:stretch>
          </p:blipFill>
          <p:spPr>
            <a:xfrm>
              <a:off x="561691" y="495919"/>
              <a:ext cx="523289" cy="488701"/>
            </a:xfrm>
            <a:prstGeom prst="rect">
              <a:avLst/>
            </a:prstGeom>
          </p:spPr>
        </p:pic>
      </p:grpSp>
      <p:sp>
        <p:nvSpPr>
          <p:cNvPr id="17" name="Object 8">
            <a:extLst>
              <a:ext uri="{FF2B5EF4-FFF2-40B4-BE49-F238E27FC236}">
                <a16:creationId xmlns:a16="http://schemas.microsoft.com/office/drawing/2014/main" id="{C9C8623D-2419-5F02-628F-562E79B8DAC8}"/>
              </a:ext>
            </a:extLst>
          </p:cNvPr>
          <p:cNvSpPr txBox="1"/>
          <p:nvPr/>
        </p:nvSpPr>
        <p:spPr>
          <a:xfrm>
            <a:off x="616472" y="622197"/>
            <a:ext cx="414268" cy="276999"/>
          </a:xfrm>
          <a:prstGeom prst="rect">
            <a:avLst/>
          </a:prstGeom>
          <a:noFill/>
        </p:spPr>
        <p:txBody>
          <a:bodyPr wrap="square" rtlCol="0" anchor="ctr">
            <a:spAutoFit/>
          </a:bodyPr>
          <a:lstStyle/>
          <a:p>
            <a:pPr algn="ctr"/>
            <a:r>
              <a:rPr lang="en-US" sz="1200" dirty="0">
                <a:solidFill>
                  <a:srgbClr val="353535"/>
                </a:solidFill>
                <a:latin typeface="G마켓 산스 TTF Medium" panose="02000000000000000000" pitchFamily="2" charset="-127"/>
                <a:ea typeface="G마켓 산스 TTF Medium" panose="02000000000000000000" pitchFamily="2" charset="-127"/>
                <a:cs typeface="S-Core Dream 6 Bold" pitchFamily="34" charset="0"/>
              </a:rPr>
              <a:t>02</a:t>
            </a:r>
            <a:endParaRPr lang="en-US" sz="1200" dirty="0">
              <a:latin typeface="G마켓 산스 TTF Medium" panose="02000000000000000000" pitchFamily="2" charset="-127"/>
              <a:ea typeface="G마켓 산스 TTF Medium" panose="02000000000000000000" pitchFamily="2" charset="-127"/>
            </a:endParaRPr>
          </a:p>
        </p:txBody>
      </p:sp>
      <p:sp>
        <p:nvSpPr>
          <p:cNvPr id="2" name="슬라이드 번호 개체 틀 1">
            <a:extLst>
              <a:ext uri="{FF2B5EF4-FFF2-40B4-BE49-F238E27FC236}">
                <a16:creationId xmlns:a16="http://schemas.microsoft.com/office/drawing/2014/main" id="{9B27BCDD-A62D-A893-0576-C9312107DF16}"/>
              </a:ext>
            </a:extLst>
          </p:cNvPr>
          <p:cNvSpPr>
            <a:spLocks noGrp="1"/>
          </p:cNvSpPr>
          <p:nvPr>
            <p:ph type="sldNum" sz="quarter" idx="12"/>
          </p:nvPr>
        </p:nvSpPr>
        <p:spPr/>
        <p:txBody>
          <a:bodyPr/>
          <a:lstStyle/>
          <a:p>
            <a:fld id="{B1393E5F-521B-4CAD-9D3A-AE923D912DCE}" type="slidenum">
              <a:rPr lang="en-US" smtClean="0"/>
              <a:t>9</a:t>
            </a:fld>
            <a:endParaRPr lang="en-US"/>
          </a:p>
        </p:txBody>
      </p:sp>
      <p:sp>
        <p:nvSpPr>
          <p:cNvPr id="23" name="Object 2">
            <a:extLst>
              <a:ext uri="{FF2B5EF4-FFF2-40B4-BE49-F238E27FC236}">
                <a16:creationId xmlns:a16="http://schemas.microsoft.com/office/drawing/2014/main" id="{9928E955-1D75-049E-E035-9DB20506C17E}"/>
              </a:ext>
            </a:extLst>
          </p:cNvPr>
          <p:cNvSpPr txBox="1"/>
          <p:nvPr/>
        </p:nvSpPr>
        <p:spPr>
          <a:xfrm>
            <a:off x="228600" y="1633390"/>
            <a:ext cx="5102143" cy="938719"/>
          </a:xfrm>
          <a:prstGeom prst="rect">
            <a:avLst/>
          </a:prstGeom>
          <a:noFill/>
        </p:spPr>
        <p:txBody>
          <a:bodyPr wrap="square" rtlCol="0" anchor="ctr">
            <a:spAutoFit/>
          </a:bodyPr>
          <a:lstStyle/>
          <a:p>
            <a:pPr algn="ctr"/>
            <a:r>
              <a:rPr lang="ko-KR" altLang="en-US" sz="5500" kern="0" spc="400" dirty="0">
                <a:solidFill>
                  <a:srgbClr val="353535"/>
                </a:solidFill>
                <a:latin typeface="나눔스퀘어_ac ExtraBold" panose="020B0600000101010101" pitchFamily="50" charset="-127"/>
                <a:ea typeface="나눔스퀘어_ac ExtraBold" panose="020B0600000101010101" pitchFamily="50" charset="-127"/>
              </a:rPr>
              <a:t>군집화 방법</a:t>
            </a:r>
            <a:endParaRPr lang="en-US" dirty="0">
              <a:latin typeface="나눔스퀘어_ac ExtraBold" panose="020B0600000101010101" pitchFamily="50" charset="-127"/>
              <a:ea typeface="나눔스퀘어_ac ExtraBold" panose="020B0600000101010101" pitchFamily="50" charset="-127"/>
            </a:endParaRPr>
          </a:p>
        </p:txBody>
      </p:sp>
      <p:sp>
        <p:nvSpPr>
          <p:cNvPr id="21" name="TextBox 20">
            <a:extLst>
              <a:ext uri="{FF2B5EF4-FFF2-40B4-BE49-F238E27FC236}">
                <a16:creationId xmlns:a16="http://schemas.microsoft.com/office/drawing/2014/main" id="{085FF5BB-D88B-D1BC-1249-8410076946D8}"/>
              </a:ext>
            </a:extLst>
          </p:cNvPr>
          <p:cNvSpPr txBox="1"/>
          <p:nvPr/>
        </p:nvSpPr>
        <p:spPr>
          <a:xfrm>
            <a:off x="4451612" y="5829300"/>
            <a:ext cx="4450456" cy="584775"/>
          </a:xfrm>
          <a:prstGeom prst="rect">
            <a:avLst/>
          </a:prstGeom>
          <a:noFill/>
        </p:spPr>
        <p:txBody>
          <a:bodyPr wrap="square" rtlCol="0">
            <a:spAutoFit/>
          </a:bodyPr>
          <a:lstStyle/>
          <a:p>
            <a:r>
              <a:rPr lang="ko-KR" altLang="en-US" sz="3200" dirty="0"/>
              <a:t>문자열 시퀀스 유사도 계산</a:t>
            </a:r>
            <a:endParaRPr lang="en-US" altLang="ko-KR" sz="3200" dirty="0"/>
          </a:p>
        </p:txBody>
      </p:sp>
      <p:sp>
        <p:nvSpPr>
          <p:cNvPr id="7" name="직사각형 6">
            <a:extLst>
              <a:ext uri="{FF2B5EF4-FFF2-40B4-BE49-F238E27FC236}">
                <a16:creationId xmlns:a16="http://schemas.microsoft.com/office/drawing/2014/main" id="{CB51DD74-E434-5696-3D70-7B7E9BB138A0}"/>
              </a:ext>
            </a:extLst>
          </p:cNvPr>
          <p:cNvSpPr/>
          <p:nvPr/>
        </p:nvSpPr>
        <p:spPr>
          <a:xfrm>
            <a:off x="4572000" y="6667500"/>
            <a:ext cx="4181989" cy="1479766"/>
          </a:xfrm>
          <a:prstGeom prst="rect">
            <a:avLst/>
          </a:prstGeom>
          <a:noFill/>
          <a:ln w="76200">
            <a:solidFill>
              <a:srgbClr val="0064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ysClr val="windowText" lastClr="000000"/>
                </a:solidFill>
              </a:rPr>
              <a:t>Edit</a:t>
            </a:r>
            <a:r>
              <a:rPr lang="ko-KR" altLang="en-US" sz="3600" dirty="0">
                <a:solidFill>
                  <a:sysClr val="windowText" lastClr="000000"/>
                </a:solidFill>
              </a:rPr>
              <a:t> </a:t>
            </a:r>
            <a:r>
              <a:rPr lang="en-US" altLang="ko-KR" sz="3600" dirty="0">
                <a:solidFill>
                  <a:sysClr val="windowText" lastClr="000000"/>
                </a:solidFill>
              </a:rPr>
              <a:t>Distance</a:t>
            </a:r>
          </a:p>
          <a:p>
            <a:pPr algn="ctr"/>
            <a:r>
              <a:rPr lang="en-US" altLang="ko-KR" sz="2800" dirty="0">
                <a:solidFill>
                  <a:sysClr val="windowText" lastClr="000000"/>
                </a:solidFill>
              </a:rPr>
              <a:t>(</a:t>
            </a:r>
            <a:r>
              <a:rPr lang="ko-KR" altLang="en-US" sz="2800" dirty="0">
                <a:solidFill>
                  <a:sysClr val="windowText" lastClr="000000"/>
                </a:solidFill>
              </a:rPr>
              <a:t>편집 거리</a:t>
            </a:r>
            <a:r>
              <a:rPr lang="en-US" altLang="ko-KR" sz="2800" dirty="0">
                <a:solidFill>
                  <a:sysClr val="windowText" lastClr="000000"/>
                </a:solidFill>
              </a:rPr>
              <a:t>)</a:t>
            </a:r>
          </a:p>
        </p:txBody>
      </p:sp>
      <p:sp>
        <p:nvSpPr>
          <p:cNvPr id="25" name="TextBox 24">
            <a:extLst>
              <a:ext uri="{FF2B5EF4-FFF2-40B4-BE49-F238E27FC236}">
                <a16:creationId xmlns:a16="http://schemas.microsoft.com/office/drawing/2014/main" id="{F335CAEF-1A4A-413B-B440-C080469FFA01}"/>
              </a:ext>
            </a:extLst>
          </p:cNvPr>
          <p:cNvSpPr txBox="1"/>
          <p:nvPr/>
        </p:nvSpPr>
        <p:spPr>
          <a:xfrm>
            <a:off x="10722579" y="5829299"/>
            <a:ext cx="4450456" cy="584775"/>
          </a:xfrm>
          <a:prstGeom prst="rect">
            <a:avLst/>
          </a:prstGeom>
          <a:noFill/>
        </p:spPr>
        <p:txBody>
          <a:bodyPr wrap="square" rtlCol="0">
            <a:spAutoFit/>
          </a:bodyPr>
          <a:lstStyle/>
          <a:p>
            <a:r>
              <a:rPr lang="ko-KR" altLang="en-US" sz="3200" dirty="0"/>
              <a:t>유사도 기반 군집화</a:t>
            </a:r>
            <a:endParaRPr lang="en-US" altLang="ko-KR" sz="3200" dirty="0"/>
          </a:p>
        </p:txBody>
      </p:sp>
      <p:sp>
        <p:nvSpPr>
          <p:cNvPr id="26" name="직사각형 25">
            <a:extLst>
              <a:ext uri="{FF2B5EF4-FFF2-40B4-BE49-F238E27FC236}">
                <a16:creationId xmlns:a16="http://schemas.microsoft.com/office/drawing/2014/main" id="{161E24E9-437D-72AA-6AE0-B14E230835A5}"/>
              </a:ext>
            </a:extLst>
          </p:cNvPr>
          <p:cNvSpPr/>
          <p:nvPr/>
        </p:nvSpPr>
        <p:spPr>
          <a:xfrm>
            <a:off x="10287000" y="6667500"/>
            <a:ext cx="4181989" cy="1479766"/>
          </a:xfrm>
          <a:prstGeom prst="rect">
            <a:avLst/>
          </a:prstGeom>
          <a:noFill/>
          <a:ln w="76200">
            <a:solidFill>
              <a:srgbClr val="0064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ysClr val="windowText" lastClr="000000"/>
                </a:solidFill>
              </a:rPr>
              <a:t>Hierarchical</a:t>
            </a:r>
          </a:p>
          <a:p>
            <a:pPr algn="ctr"/>
            <a:r>
              <a:rPr lang="en-US" altLang="ko-KR" sz="3600" dirty="0">
                <a:solidFill>
                  <a:sysClr val="windowText" lastClr="000000"/>
                </a:solidFill>
              </a:rPr>
              <a:t>Clustering</a:t>
            </a:r>
            <a:endParaRPr lang="en-US" altLang="ko-KR" sz="2800" dirty="0">
              <a:solidFill>
                <a:sysClr val="windowText" lastClr="000000"/>
              </a:solidFill>
            </a:endParaRPr>
          </a:p>
        </p:txBody>
      </p:sp>
      <p:sp>
        <p:nvSpPr>
          <p:cNvPr id="8" name="화살표: 오른쪽 7">
            <a:extLst>
              <a:ext uri="{FF2B5EF4-FFF2-40B4-BE49-F238E27FC236}">
                <a16:creationId xmlns:a16="http://schemas.microsoft.com/office/drawing/2014/main" id="{C45A2C62-CEAB-6D9C-29B4-CFBEB9EFB368}"/>
              </a:ext>
            </a:extLst>
          </p:cNvPr>
          <p:cNvSpPr/>
          <p:nvPr/>
        </p:nvSpPr>
        <p:spPr>
          <a:xfrm>
            <a:off x="9058789" y="7178783"/>
            <a:ext cx="914400" cy="457200"/>
          </a:xfrm>
          <a:prstGeom prst="rightArrow">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EEC1A548-C85F-8790-5918-F7608FD376CA}"/>
              </a:ext>
            </a:extLst>
          </p:cNvPr>
          <p:cNvSpPr txBox="1"/>
          <p:nvPr/>
        </p:nvSpPr>
        <p:spPr>
          <a:xfrm>
            <a:off x="5020189" y="3401874"/>
            <a:ext cx="9448800" cy="1754326"/>
          </a:xfrm>
          <a:prstGeom prst="rect">
            <a:avLst/>
          </a:prstGeom>
          <a:noFill/>
        </p:spPr>
        <p:txBody>
          <a:bodyPr wrap="square" rtlCol="0">
            <a:spAutoFit/>
          </a:bodyPr>
          <a:lstStyle/>
          <a:p>
            <a:pPr algn="ctr"/>
            <a:r>
              <a:rPr lang="ko-KR" altLang="en-US" sz="3600" dirty="0">
                <a:latin typeface="나눔스퀘어_ac ExtraBold" panose="020B0600000101010101" pitchFamily="50" charset="-127"/>
                <a:ea typeface="나눔스퀘어_ac ExtraBold" panose="020B0600000101010101" pitchFamily="50" charset="-127"/>
              </a:rPr>
              <a:t>유사한 경로</a:t>
            </a:r>
            <a:r>
              <a:rPr lang="ko-KR" altLang="en-US" sz="3600" dirty="0">
                <a:latin typeface="나눔스퀘어_ac Bold" panose="020B0600000101010101" pitchFamily="50" charset="-127"/>
                <a:ea typeface="나눔스퀘어_ac Bold" panose="020B0600000101010101" pitchFamily="50" charset="-127"/>
              </a:rPr>
              <a:t>를 가진 사용자를 </a:t>
            </a:r>
            <a:r>
              <a:rPr lang="ko-KR" altLang="en-US" sz="3600" dirty="0">
                <a:latin typeface="나눔스퀘어_ac ExtraBold" panose="020B0600000101010101" pitchFamily="50" charset="-127"/>
                <a:ea typeface="나눔스퀘어_ac ExtraBold" panose="020B0600000101010101" pitchFamily="50" charset="-127"/>
              </a:rPr>
              <a:t>한 군집</a:t>
            </a:r>
            <a:r>
              <a:rPr lang="ko-KR" altLang="en-US" sz="3600" dirty="0">
                <a:latin typeface="나눔스퀘어_ac Bold" panose="020B0600000101010101" pitchFamily="50" charset="-127"/>
                <a:ea typeface="나눔스퀘어_ac Bold" panose="020B0600000101010101" pitchFamily="50" charset="-127"/>
              </a:rPr>
              <a:t>으로 만들어</a:t>
            </a:r>
            <a:endParaRPr lang="en-US" altLang="ko-KR" sz="3600" dirty="0">
              <a:latin typeface="나눔스퀘어_ac Bold" panose="020B0600000101010101" pitchFamily="50" charset="-127"/>
              <a:ea typeface="나눔스퀘어_ac Bold" panose="020B0600000101010101" pitchFamily="50" charset="-127"/>
            </a:endParaRPr>
          </a:p>
          <a:p>
            <a:pPr algn="ctr"/>
            <a:r>
              <a:rPr lang="ko-KR" altLang="en-US" sz="3600" dirty="0">
                <a:latin typeface="나눔스퀘어_ac Bold" panose="020B0600000101010101" pitchFamily="50" charset="-127"/>
                <a:ea typeface="나눔스퀘어_ac Bold" panose="020B0600000101010101" pitchFamily="50" charset="-127"/>
              </a:rPr>
              <a:t>새로운 사용자의 경로 추천에 사용</a:t>
            </a:r>
            <a:endParaRPr lang="en-US" altLang="ko-KR" sz="3600" dirty="0">
              <a:latin typeface="나눔스퀘어_ac Bold" panose="020B0600000101010101" pitchFamily="50" charset="-127"/>
              <a:ea typeface="나눔스퀘어_ac Bold" panose="020B0600000101010101" pitchFamily="50" charset="-127"/>
            </a:endParaRPr>
          </a:p>
          <a:p>
            <a:pPr algn="ctr"/>
            <a:endParaRPr lang="en-US" altLang="ko-KR" sz="36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93821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6"/>
                                        </p:tgtEl>
                                      </p:cBhvr>
                                    </p:animEffect>
                                    <p:animScale>
                                      <p:cBhvr>
                                        <p:cTn id="12"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2">
      <a:majorFont>
        <a:latin typeface="나눔스퀘어_ac Bold"/>
        <a:ea typeface="나눔스퀘어_ac Bold"/>
        <a:cs typeface=""/>
      </a:majorFont>
      <a:minorFont>
        <a:latin typeface="나눔스퀘어_ac Bold"/>
        <a:ea typeface="나눔스퀘어_ac Bold"/>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1561</Words>
  <Application>Microsoft Office PowerPoint</Application>
  <PresentationFormat>사용자 지정</PresentationFormat>
  <Paragraphs>447</Paragraphs>
  <Slides>30</Slides>
  <Notes>10</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30</vt:i4>
      </vt:variant>
    </vt:vector>
  </HeadingPairs>
  <TitlesOfParts>
    <vt:vector size="38" baseType="lpstr">
      <vt:lpstr>나눔스퀘어_ac ExtraBold</vt:lpstr>
      <vt:lpstr>Wingdings</vt:lpstr>
      <vt:lpstr>Arial</vt:lpstr>
      <vt:lpstr>맑은 고딕</vt:lpstr>
      <vt:lpstr>나눔스퀘어_ac Bold</vt:lpstr>
      <vt:lpstr>G마켓 산스 TTF Bold</vt:lpstr>
      <vt:lpstr>G마켓 산스 TTF Medium</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민선 김</cp:lastModifiedBy>
  <cp:revision>47</cp:revision>
  <dcterms:created xsi:type="dcterms:W3CDTF">2022-05-24T19:45:43Z</dcterms:created>
  <dcterms:modified xsi:type="dcterms:W3CDTF">2022-05-26T07:15:05Z</dcterms:modified>
</cp:coreProperties>
</file>